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Lst>
  <p:sldSz cx="9144000" cy="5143500" type="screen16x9"/>
  <p:notesSz cx="6858000" cy="9144000"/>
  <p:embeddedFontLst>
    <p:embeddedFont>
      <p:font typeface="Calibri" panose="020F0502020204030204" pitchFamily="34" charset="0"/>
      <p:regular r:id="rId74"/>
      <p:bold r:id="rId75"/>
      <p:italic r:id="rId76"/>
      <p:boldItalic r:id="rId77"/>
    </p:embeddedFont>
    <p:embeddedFont>
      <p:font typeface="Fira Sans Extra Condensed Medium" panose="020B0603050000020004" pitchFamily="34" charset="0"/>
      <p:regular r:id="rId78"/>
      <p:bold r:id="rId79"/>
      <p:italic r:id="rId80"/>
      <p:boldItalic r:id="rId81"/>
    </p:embeddedFont>
    <p:embeddedFont>
      <p:font typeface="Helvetica Neue" panose="02000503000000020004" pitchFamily="2" charset="0"/>
      <p:regular r:id="rId82"/>
      <p:bold r:id="rId83"/>
      <p:italic r:id="rId84"/>
      <p:boldItalic r:id="rId85"/>
    </p:embeddedFont>
    <p:embeddedFont>
      <p:font typeface="Impact" panose="020B0806030902050204" pitchFamily="34" charset="0"/>
      <p:regular r:id="rId86"/>
    </p:embeddedFont>
    <p:embeddedFont>
      <p:font typeface="Libre Franklin" pitchFamily="2" charset="77"/>
      <p:regular r:id="rId87"/>
      <p:bold r:id="rId88"/>
      <p:italic r:id="rId89"/>
      <p:boldItalic r:id="rId90"/>
    </p:embeddedFont>
    <p:embeddedFont>
      <p:font typeface="Lora" pitchFamily="2" charset="77"/>
      <p:regular r:id="rId91"/>
      <p:bold r:id="rId92"/>
      <p:italic r:id="rId93"/>
      <p:boldItalic r:id="rId94"/>
    </p:embeddedFont>
    <p:embeddedFont>
      <p:font typeface="Merriweather Sans" pitchFamily="2" charset="77"/>
      <p:regular r:id="rId95"/>
      <p:bold r:id="rId96"/>
      <p:italic r:id="rId97"/>
      <p:boldItalic r:id="rId98"/>
    </p:embeddedFont>
    <p:embeddedFont>
      <p:font typeface="Quattrocento Sans" panose="020B0502050000020003" pitchFamily="34" charset="0"/>
      <p:regular r:id="rId99"/>
      <p:bold r:id="rId100"/>
      <p:italic r:id="rId101"/>
      <p:boldItalic r:id="rId102"/>
    </p:embeddedFont>
    <p:embeddedFont>
      <p:font typeface="Raleway" pitchFamily="2" charset="77"/>
      <p:regular r:id="rId103"/>
      <p:bold r:id="rId104"/>
      <p:italic r:id="rId105"/>
      <p:boldItalic r:id="rId106"/>
    </p:embeddedFont>
    <p:embeddedFont>
      <p:font typeface="Roboto" panose="02000000000000000000" pitchFamily="2"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F05359-F99E-4D4D-B51E-076FC5444932}">
  <a:tblStyle styleId="{06F05359-F99E-4D4D-B51E-076FC5444932}"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5"/>
    <p:restoredTop sz="94663"/>
  </p:normalViewPr>
  <p:slideViewPr>
    <p:cSldViewPr snapToGrid="0">
      <p:cViewPr varScale="1">
        <p:scale>
          <a:sx n="156" d="100"/>
          <a:sy n="156" d="100"/>
        </p:scale>
        <p:origin x="2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3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102" Type="http://schemas.openxmlformats.org/officeDocument/2006/relationships/font" Target="fonts/font29.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font" Target="fonts/font7.fntdata"/><Relationship Id="rId85" Type="http://schemas.openxmlformats.org/officeDocument/2006/relationships/font" Target="fonts/font1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0.fntdata"/><Relationship Id="rId108" Type="http://schemas.openxmlformats.org/officeDocument/2006/relationships/font" Target="fonts/font3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font" Target="fonts/font2.fntdata"/><Relationship Id="rId91" Type="http://schemas.openxmlformats.org/officeDocument/2006/relationships/font" Target="fonts/font18.fntdata"/><Relationship Id="rId96"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33.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font" Target="fonts/font26.fntdata"/><Relationship Id="rId101"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97" Type="http://schemas.openxmlformats.org/officeDocument/2006/relationships/font" Target="fonts/font24.fntdata"/><Relationship Id="rId104" Type="http://schemas.openxmlformats.org/officeDocument/2006/relationships/font" Target="fonts/font3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110" Type="http://schemas.openxmlformats.org/officeDocument/2006/relationships/font" Target="fonts/font37.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 Id="rId100" Type="http://schemas.openxmlformats.org/officeDocument/2006/relationships/font" Target="fonts/font27.fntdata"/><Relationship Id="rId105" Type="http://schemas.openxmlformats.org/officeDocument/2006/relationships/font" Target="fonts/font3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0.fntdata"/><Relationship Id="rId98" Type="http://schemas.openxmlformats.org/officeDocument/2006/relationships/font" Target="fonts/font2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10.fntdata"/><Relationship Id="rId88" Type="http://schemas.openxmlformats.org/officeDocument/2006/relationships/font" Target="fonts/font15.fntdata"/><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9917ea7c0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g9917ea7c0b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2072832d5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a2072832d5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15b365b52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15b365b52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3c4c21267_19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a3c4c21267_19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2072832d5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2072832d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a2072832d5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a2072832d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2072832d5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2072832d5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2072832d5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2072832d5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2072832d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2072832d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a2072832d5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a2072832d5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a8c08f2d5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a8c08f2d54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917ea7c0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g9917ea7c0b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Want to know if you encounter unwelcoming behavior outside or inside classroom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2b40a1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ga2b40a1a3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2b40a1a3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ga2b40a1a31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8c08f2d5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ga8c08f2d54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a2b40a1a3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ga2b40a1a31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2b40a1a3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ga2b40a1a31_0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8c08f2d5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ga8c08f2d54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a2b40a1a3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ga2b40a1a31_0_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8c08f2d5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4" name="Google Shape;614;ga8c08f2d54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8c08f2d54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8c08f2d5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917ea7c0b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9917ea7c0b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Want to know if you encounter unwelcoming behavior outside or inside classroom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a2072832d5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a2072832d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70046e030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ga70046e03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a9e8aef23b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8" name="Google Shape;658;ga9e8aef23b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a70046e030_1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7" name="Google Shape;667;ga70046e030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a70046e030_1_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0" name="Google Shape;680;ga70046e030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70046e030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ga70046e030_1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Jellyfish and their relatives, so coral, sea anemones, Hydra, ---united by all having stinging cells </a:t>
            </a:r>
            <a:endParaRPr/>
          </a:p>
          <a:p>
            <a:pPr marL="0" lvl="0" indent="0" algn="l" rtl="0">
              <a:spcBef>
                <a:spcPts val="0"/>
              </a:spcBef>
              <a:spcAft>
                <a:spcPts val="0"/>
              </a:spcAft>
              <a:buNone/>
            </a:pPr>
            <a:r>
              <a:rPr lang="en"/>
              <a:t>Diversity of habitats – everywhere from tropical reefs, to the bottom of the ocean, to the Great Lakes </a:t>
            </a:r>
            <a:endParaRPr/>
          </a:p>
          <a:p>
            <a:pPr marL="0" lvl="0" indent="0" algn="l" rtl="0">
              <a:spcBef>
                <a:spcPts val="0"/>
              </a:spcBef>
              <a:spcAft>
                <a:spcPts val="0"/>
              </a:spcAft>
              <a:buNone/>
            </a:pPr>
            <a:r>
              <a:rPr lang="en"/>
              <a:t>And to exist in such diverse places, they display a diversity of life history traits – big sessile coloniality, free-living medusae, parasitism, solitary polyps, life cycles that include polyps and medusae </a:t>
            </a:r>
            <a:endParaRPr/>
          </a:p>
          <a:p>
            <a:pPr marL="0" lvl="0" indent="0" algn="l" rtl="0">
              <a:spcBef>
                <a:spcPts val="0"/>
              </a:spcBef>
              <a:spcAft>
                <a:spcPts val="0"/>
              </a:spcAft>
              <a:buNone/>
            </a:pPr>
            <a:r>
              <a:rPr lang="en"/>
              <a:t>Plus, by studying their adaptations and the content of their genomes, we can learn about what the ancestral genome content may have looked like in animals since they are early diverging </a:t>
            </a:r>
            <a:endParaRPr/>
          </a:p>
          <a:p>
            <a:pPr marL="0" lvl="0" indent="0" algn="l" rtl="0">
              <a:spcBef>
                <a:spcPts val="0"/>
              </a:spcBef>
              <a:spcAft>
                <a:spcPts val="0"/>
              </a:spcAft>
              <a:buNone/>
            </a:pPr>
            <a:endParaRPr/>
          </a:p>
          <a:p>
            <a:pPr marL="0" lvl="0" indent="0" algn="l" rtl="0">
              <a:spcBef>
                <a:spcPts val="0"/>
              </a:spcBef>
              <a:spcAft>
                <a:spcPts val="0"/>
              </a:spcAft>
              <a:buNone/>
            </a:pPr>
            <a:r>
              <a:rPr lang="en"/>
              <a:t>Add “genome evolution” rather than just evolutionary biology </a:t>
            </a:r>
            <a:endParaRPr/>
          </a:p>
          <a:p>
            <a:pPr marL="0" lvl="0" indent="0" algn="l" rtl="0">
              <a:spcBef>
                <a:spcPts val="0"/>
              </a:spcBef>
              <a:spcAft>
                <a:spcPts val="0"/>
              </a:spcAft>
              <a:buNone/>
            </a:pPr>
            <a:endParaRPr/>
          </a:p>
        </p:txBody>
      </p:sp>
      <p:sp>
        <p:nvSpPr>
          <p:cNvPr id="700" name="Google Shape;700;ga70046e030_1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a70046e030_1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Google Shape;715;ga70046e030_1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Broadly, my research focuses on several species of cnidarians and the relationship between major life history transitions during their evolution and changes to genome content and population genomic patterns that accompany those transitions.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Thus far, this has been focused on on three super particularly unusual life history transitions that you may not think about when thinking about cnidarians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Can genomics inform us further about the evolutionary biology of these organisms? </a:t>
            </a:r>
            <a:endParaRPr sz="1200">
              <a:solidFill>
                <a:schemeClr val="dk1"/>
              </a:solidFill>
              <a:latin typeface="Calibri"/>
              <a:ea typeface="Calibri"/>
              <a:cs typeface="Calibri"/>
              <a:sym typeface="Calibri"/>
            </a:endParaRPr>
          </a:p>
        </p:txBody>
      </p:sp>
      <p:sp>
        <p:nvSpPr>
          <p:cNvPr id="716" name="Google Shape;716;ga70046e030_1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a70046e030_1_8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ga70046e030_1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a70046e030_1_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ga70046e030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a70046e030_1_1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ga70046e030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70046e030_1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ga70046e030_1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How can we broadly survey the available genetic data to teach us about many gene families of interest? Specifically, how can we broadly survey a number of organisms for a number of genetic pathways of interest?</a:t>
            </a:r>
            <a:endParaRPr/>
          </a:p>
          <a:p>
            <a:pPr marL="0" lvl="0" indent="0" algn="l" rtl="0">
              <a:spcBef>
                <a:spcPts val="0"/>
              </a:spcBef>
              <a:spcAft>
                <a:spcPts val="0"/>
              </a:spcAft>
              <a:buNone/>
            </a:pPr>
            <a:endParaRPr/>
          </a:p>
        </p:txBody>
      </p:sp>
      <p:sp>
        <p:nvSpPr>
          <p:cNvPr id="767" name="Google Shape;767;ga70046e030_1_1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2072832d5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2072832d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a70046e030_1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a70046e030_1_1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We can do this in two steps: First, use sequence-similarity based methods to figure out which genes in different genomes are homologs. Then, use that information to assign evolutionary ages to genes while also accounting for gene losses. Now, what does this actually mean? And how does this help?</a:t>
            </a:r>
            <a:endParaRPr/>
          </a:p>
        </p:txBody>
      </p:sp>
      <p:sp>
        <p:nvSpPr>
          <p:cNvPr id="781" name="Google Shape;781;ga70046e030_1_1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70046e030_1_1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600"/>
              <a:t>On the other hand, a gene family that is found in humans and yeast and few other species likely evolved in the common ancestor of yeast and human and has potentially many other species that could be a model. </a:t>
            </a:r>
            <a:endParaRPr/>
          </a:p>
          <a:p>
            <a:pPr marL="0" lvl="0" indent="0" algn="l" rtl="0">
              <a:spcBef>
                <a:spcPts val="0"/>
              </a:spcBef>
              <a:spcAft>
                <a:spcPts val="0"/>
              </a:spcAft>
              <a:buNone/>
            </a:pPr>
            <a:r>
              <a:rPr lang="en" sz="1600"/>
              <a:t>Once you have done this, you can do stuff like figure out which ortholog groups contain disease-associated genes and compare evolutionary histories of disease-associated genes and rest of human genes</a:t>
            </a:r>
            <a:endParaRPr/>
          </a:p>
          <a:p>
            <a:pPr marL="0" lvl="0" indent="0" algn="l" rtl="0">
              <a:spcBef>
                <a:spcPts val="0"/>
              </a:spcBef>
              <a:spcAft>
                <a:spcPts val="0"/>
              </a:spcAft>
              <a:buNone/>
            </a:pPr>
            <a:r>
              <a:rPr lang="en" sz="1600"/>
              <a:t>Assess which other species have orthologs of these genes</a:t>
            </a:r>
            <a:endParaRPr/>
          </a:p>
          <a:p>
            <a:pPr marL="0" lvl="0" indent="0" algn="l" rtl="0">
              <a:spcBef>
                <a:spcPts val="0"/>
              </a:spcBef>
              <a:spcAft>
                <a:spcPts val="0"/>
              </a:spcAft>
              <a:buNone/>
            </a:pPr>
            <a:endParaRPr/>
          </a:p>
        </p:txBody>
      </p:sp>
      <p:sp>
        <p:nvSpPr>
          <p:cNvPr id="788" name="Google Shape;788;ga70046e030_1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70046e030_1_16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7" name="Google Shape;797;ga70046e030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a70046e030_1_1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8" name="Google Shape;808;ga70046e030_1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a70046e030_1_17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 name="Google Shape;815;ga70046e030_1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a9e8aef23b_0_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1" name="Google Shape;831;ga9e8aef23b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70046e030_1_2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8" name="Google Shape;838;ga70046e030_1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a9e8aef23b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5" name="Google Shape;845;ga9e8aef23b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a70046e030_1_2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4" name="Google Shape;854;ga70046e030_1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a70046e030_1_26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6" name="Google Shape;886;ga70046e030_1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2072832d5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a2072832d5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a70046e030_1_2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ga70046e030_1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a70046e030_1_2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5" name="Google Shape;905;ga70046e030_1_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a70046e030_1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ga70046e030_1_2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endParaRPr/>
          </a:p>
        </p:txBody>
      </p:sp>
      <p:sp>
        <p:nvSpPr>
          <p:cNvPr id="913" name="Google Shape;913;ga70046e030_1_2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a70046e030_1_2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ga70046e030_1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9917ea7c0b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Google Shape;931;g9917ea7c0b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Want to know if you encounter unwelcoming behavior outside or inside classroom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9c601d304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9c601d304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800" i="1">
                <a:solidFill>
                  <a:srgbClr val="434343"/>
                </a:solidFill>
                <a:latin typeface="Quattrocento Sans"/>
                <a:ea typeface="Quattrocento Sans"/>
                <a:cs typeface="Quattrocento Sans"/>
                <a:sym typeface="Quattrocento Sans"/>
              </a:rPr>
              <a:t>*Framing biological problems as mathematical ones often involves simplification of real-world phenomena.</a:t>
            </a:r>
            <a:endParaRPr sz="1700" i="1">
              <a:solidFill>
                <a:schemeClr val="dk1"/>
              </a:solidFill>
            </a:endParaRPr>
          </a:p>
          <a:p>
            <a:pPr marL="0" lvl="0" indent="0" algn="l" rtl="0">
              <a:spcBef>
                <a:spcPts val="160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a44228a81f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a44228a81f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ab25cdfe2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ab25cdfe2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ab25cdfe28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ab25cdfe28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ab25cdfe28_1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ab25cdfe28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2072832d5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2072832d5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ab25cdfe28_1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ab25cdfe28_1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ab25cdfe28_1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ab25cdfe28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ab25cdfe28_1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ab25cdfe28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b25cdfe28_1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b25cdfe28_1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ab25cdfe28_1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ab25cdfe28_1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ab25cdfe28_1_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ab25cdfe28_1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ab25cdfe28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ab25cdfe2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a44228a81f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a44228a81f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ab25cdfe28_1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ab25cdfe28_1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a44228a81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a44228a8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2072832d5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2072832d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9c601d304d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9c601d304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9917ea7c0b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8" name="Google Shape;1208;g9917ea7c0b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3c4c21267_1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3c4c21267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2072832d5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2072832d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p:cSld name="TITLE_AND_BODY_1">
    <p:spTree>
      <p:nvGrpSpPr>
        <p:cNvPr id="1" name="Shape 50"/>
        <p:cNvGrpSpPr/>
        <p:nvPr/>
      </p:nvGrpSpPr>
      <p:grpSpPr>
        <a:xfrm>
          <a:off x="0" y="0"/>
          <a:ext cx="0" cy="0"/>
          <a:chOff x="0" y="0"/>
          <a:chExt cx="0" cy="0"/>
        </a:xfrm>
      </p:grpSpPr>
      <p:cxnSp>
        <p:nvCxnSpPr>
          <p:cNvPr id="51" name="Google Shape;51;p13"/>
          <p:cNvCxnSpPr/>
          <p:nvPr/>
        </p:nvCxnSpPr>
        <p:spPr>
          <a:xfrm>
            <a:off x="0" y="722600"/>
            <a:ext cx="470400" cy="0"/>
          </a:xfrm>
          <a:prstGeom prst="straightConnector1">
            <a:avLst/>
          </a:prstGeom>
          <a:noFill/>
          <a:ln w="9525" cap="flat" cmpd="sng">
            <a:solidFill>
              <a:srgbClr val="CCCCCC"/>
            </a:solidFill>
            <a:prstDash val="solid"/>
            <a:round/>
            <a:headEnd type="none" w="med" len="med"/>
            <a:tailEnd type="none" w="med" len="med"/>
          </a:ln>
        </p:spPr>
      </p:cxnSp>
      <p:sp>
        <p:nvSpPr>
          <p:cNvPr id="52" name="Google Shape;52;p13"/>
          <p:cNvSpPr/>
          <p:nvPr/>
        </p:nvSpPr>
        <p:spPr>
          <a:xfrm>
            <a:off x="470400" y="519642"/>
            <a:ext cx="405900" cy="405900"/>
          </a:xfrm>
          <a:prstGeom prst="ellipse">
            <a:avLst/>
          </a:prstGeom>
          <a:solidFill>
            <a:srgbClr val="002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800"/>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54" name="Google Shape;54;p13"/>
          <p:cNvSpPr txBox="1">
            <a:spLocks noGrp="1"/>
          </p:cNvSpPr>
          <p:nvPr>
            <p:ph type="body" idx="1"/>
          </p:nvPr>
        </p:nvSpPr>
        <p:spPr>
          <a:xfrm>
            <a:off x="876300" y="1309625"/>
            <a:ext cx="76668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1600"/>
              </a:spcBef>
              <a:spcAft>
                <a:spcPts val="0"/>
              </a:spcAft>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1600"/>
              </a:spcBef>
              <a:spcAft>
                <a:spcPts val="0"/>
              </a:spcAft>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1600"/>
              </a:spcBef>
              <a:spcAft>
                <a:spcPts val="0"/>
              </a:spcAft>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1600"/>
              </a:spcBef>
              <a:spcAft>
                <a:spcPts val="0"/>
              </a:spcAft>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16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16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160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1600"/>
              </a:spcBef>
              <a:spcAft>
                <a:spcPts val="160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55" name="Google Shape;55;p13"/>
          <p:cNvCxnSpPr/>
          <p:nvPr/>
        </p:nvCxnSpPr>
        <p:spPr>
          <a:xfrm>
            <a:off x="6106225" y="729500"/>
            <a:ext cx="3027600" cy="0"/>
          </a:xfrm>
          <a:prstGeom prst="straightConnector1">
            <a:avLst/>
          </a:prstGeom>
          <a:noFill/>
          <a:ln w="9525" cap="flat" cmpd="sng">
            <a:solidFill>
              <a:srgbClr val="CCCCCC"/>
            </a:solidFill>
            <a:prstDash val="solid"/>
            <a:round/>
            <a:headEnd type="none" w="med" len="med"/>
            <a:tailEnd type="none" w="med" len="med"/>
          </a:ln>
        </p:spPr>
      </p:cxnSp>
      <p:sp>
        <p:nvSpPr>
          <p:cNvPr id="56" name="Google Shape;56;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60" name="Google Shape;60;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66" name="Google Shape;66;p1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67" name="Google Shape;67;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42.png"/><Relationship Id="rId12"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48.png"/><Relationship Id="rId5" Type="http://schemas.openxmlformats.org/officeDocument/2006/relationships/image" Target="../media/image40.jpeg"/><Relationship Id="rId10"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mailto:sally.chang@nih.gov"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59.jpeg"/><Relationship Id="rId5" Type="http://schemas.openxmlformats.org/officeDocument/2006/relationships/image" Target="../media/image58.png"/><Relationship Id="rId10" Type="http://schemas.openxmlformats.org/officeDocument/2006/relationships/image" Target="../media/image63.jpeg"/><Relationship Id="rId4" Type="http://schemas.openxmlformats.org/officeDocument/2006/relationships/image" Target="../media/image57.png"/><Relationship Id="rId9" Type="http://schemas.openxmlformats.org/officeDocument/2006/relationships/image" Target="../media/image62.jpe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70.jpe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77.jp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 Type="http://schemas.openxmlformats.org/officeDocument/2006/relationships/image" Target="../media/image90.png"/><Relationship Id="rId21" Type="http://schemas.openxmlformats.org/officeDocument/2006/relationships/image" Target="../media/image108.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2" Type="http://schemas.openxmlformats.org/officeDocument/2006/relationships/notesSlide" Target="../notesSlides/notesSlide48.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14.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10" Type="http://schemas.openxmlformats.org/officeDocument/2006/relationships/image" Target="../media/image97.png"/><Relationship Id="rId19" Type="http://schemas.openxmlformats.org/officeDocument/2006/relationships/image" Target="../media/image106.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hyperlink" Target="mailto:sally.chang@nih.gov"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www.mbgmath.com"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21.jpeg"/><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3" Type="http://schemas.openxmlformats.org/officeDocument/2006/relationships/hyperlink" Target="https://media.giphy.com/media/3o7TKz2eMXx7dn95FS/giphy.gif"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123.gif"/><Relationship Id="rId5" Type="http://schemas.openxmlformats.org/officeDocument/2006/relationships/hyperlink" Target="https://media.giphy.com/media/j6MwR2b2DEQz2TS5bV/giphy.gif" TargetMode="External"/><Relationship Id="rId4" Type="http://schemas.openxmlformats.org/officeDocument/2006/relationships/image" Target="../media/image122.gif"/></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hyperlink" Target="https://upload.wikimedia.org/wikipedia/commons/1/15/Logonfx.png" TargetMode="External"/><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hyperlink" Target="https://commons.wikimedia.org/wiki/File:Tri%C3%A1ngulo_de_Pascal_sin_r%C3%B3tulo.sv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8" Type="http://schemas.openxmlformats.org/officeDocument/2006/relationships/hyperlink" Target="http://md4sg.com" TargetMode="External"/><Relationship Id="rId3" Type="http://schemas.openxmlformats.org/officeDocument/2006/relationships/hyperlink" Target="https://github.com/fastai/numerical-linear-algebra/blob/master/README.md" TargetMode="External"/><Relationship Id="rId7" Type="http://schemas.openxmlformats.org/officeDocument/2006/relationships/hyperlink" Target="https://www.abrcms.org"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hyperlink" Target="https://www.sacnas.org" TargetMode="External"/><Relationship Id="rId11" Type="http://schemas.openxmlformats.org/officeDocument/2006/relationships/hyperlink" Target="http://www.mbgmath.com" TargetMode="External"/><Relationship Id="rId5" Type="http://schemas.openxmlformats.org/officeDocument/2006/relationships/hyperlink" Target="https://www.fast.ai" TargetMode="External"/><Relationship Id="rId10" Type="http://schemas.openxmlformats.org/officeDocument/2006/relationships/hyperlink" Target="mailto:mbanuelos22@csufresno.edu" TargetMode="External"/><Relationship Id="rId4" Type="http://schemas.openxmlformats.org/officeDocument/2006/relationships/hyperlink" Target="https://www.youtube.com/watch?v=fNk_zzaMoSs&amp;list=PLZHQObOWTQDPD3MizzM2xVFitgF8hE_ab" TargetMode="External"/><Relationship Id="rId9" Type="http://schemas.openxmlformats.org/officeDocument/2006/relationships/hyperlink" Target="https://twitter.com/InclusionInML"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ctrTitle"/>
          </p:nvPr>
        </p:nvSpPr>
        <p:spPr>
          <a:xfrm>
            <a:off x="311708" y="2439150"/>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b="1"/>
              <a:t>C11.a</a:t>
            </a:r>
            <a:endParaRPr b="1"/>
          </a:p>
          <a:p>
            <a:pPr marL="0" lvl="0" indent="0" algn="ctr" rtl="0">
              <a:lnSpc>
                <a:spcPct val="100000"/>
              </a:lnSpc>
              <a:spcBef>
                <a:spcPts val="0"/>
              </a:spcBef>
              <a:spcAft>
                <a:spcPts val="0"/>
              </a:spcAft>
              <a:buSzPts val="5200"/>
              <a:buNone/>
            </a:pPr>
            <a:br>
              <a:rPr lang="en" sz="4800" b="1"/>
            </a:br>
            <a:r>
              <a:rPr lang="en" sz="4800" b="1"/>
              <a:t>A Career in Bioinformatics?</a:t>
            </a:r>
            <a:endParaRPr sz="4800" b="1"/>
          </a:p>
          <a:p>
            <a:pPr marL="0" lvl="0" indent="0" algn="ctr" rtl="0">
              <a:lnSpc>
                <a:spcPct val="100000"/>
              </a:lnSpc>
              <a:spcBef>
                <a:spcPts val="0"/>
              </a:spcBef>
              <a:spcAft>
                <a:spcPts val="0"/>
              </a:spcAft>
              <a:buSzPts val="5200"/>
              <a:buNone/>
            </a:pPr>
            <a:r>
              <a:rPr lang="en" sz="4000"/>
              <a:t>And non-RNASeq workflows</a:t>
            </a:r>
            <a:endParaRPr sz="4000"/>
          </a:p>
          <a:p>
            <a:pPr marL="0" lvl="0" indent="0" algn="ctr" rtl="0">
              <a:lnSpc>
                <a:spcPct val="100000"/>
              </a:lnSpc>
              <a:spcBef>
                <a:spcPts val="0"/>
              </a:spcBef>
              <a:spcAft>
                <a:spcPts val="0"/>
              </a:spcAft>
              <a:buSzPts val="52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27" name="Google Shape;227;p25"/>
          <p:cNvSpPr txBox="1"/>
          <p:nvPr/>
        </p:nvSpPr>
        <p:spPr>
          <a:xfrm>
            <a:off x="1232500" y="24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computational workflow</a:t>
            </a:r>
            <a:endParaRPr sz="2100">
              <a:solidFill>
                <a:srgbClr val="0070C0"/>
              </a:solidFill>
              <a:latin typeface="Impact"/>
              <a:ea typeface="Impact"/>
              <a:cs typeface="Impact"/>
              <a:sym typeface="Impact"/>
            </a:endParaRPr>
          </a:p>
        </p:txBody>
      </p:sp>
      <p:pic>
        <p:nvPicPr>
          <p:cNvPr id="228" name="Google Shape;228;p25"/>
          <p:cNvPicPr preferRelativeResize="0"/>
          <p:nvPr/>
        </p:nvPicPr>
        <p:blipFill rotWithShape="1">
          <a:blip r:embed="rId3" cstate="print">
            <a:alphaModFix/>
            <a:extLst>
              <a:ext uri="{28A0092B-C50C-407E-A947-70E740481C1C}">
                <a14:useLocalDpi xmlns:a14="http://schemas.microsoft.com/office/drawing/2010/main"/>
              </a:ext>
            </a:extLst>
          </a:blip>
          <a:srcRect t="12062" b="2751"/>
          <a:stretch/>
        </p:blipFill>
        <p:spPr>
          <a:xfrm>
            <a:off x="4241021" y="679125"/>
            <a:ext cx="4459827" cy="2122099"/>
          </a:xfrm>
          <a:prstGeom prst="rect">
            <a:avLst/>
          </a:prstGeom>
          <a:noFill/>
          <a:ln>
            <a:noFill/>
          </a:ln>
        </p:spPr>
      </p:pic>
      <p:sp>
        <p:nvSpPr>
          <p:cNvPr id="229" name="Google Shape;229;p25"/>
          <p:cNvSpPr txBox="1"/>
          <p:nvPr/>
        </p:nvSpPr>
        <p:spPr>
          <a:xfrm>
            <a:off x="881225" y="1101650"/>
            <a:ext cx="2507100" cy="2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t>Kidney transplant cohort</a:t>
            </a:r>
            <a:endParaRPr u="sng"/>
          </a:p>
          <a:p>
            <a:pPr marL="0" lvl="0" indent="0" algn="l" rtl="0">
              <a:spcBef>
                <a:spcPts val="0"/>
              </a:spcBef>
              <a:spcAft>
                <a:spcPts val="0"/>
              </a:spcAft>
              <a:buNone/>
            </a:pPr>
            <a:endParaRPr/>
          </a:p>
          <a:p>
            <a:pPr marL="0" lvl="0" indent="0" algn="l" rtl="0">
              <a:spcBef>
                <a:spcPts val="0"/>
              </a:spcBef>
              <a:spcAft>
                <a:spcPts val="0"/>
              </a:spcAft>
              <a:buNone/>
            </a:pPr>
            <a:r>
              <a:rPr lang="en"/>
              <a:t>Longitudinal immunophenotyping</a:t>
            </a:r>
            <a:endParaRPr/>
          </a:p>
          <a:p>
            <a:pPr marL="0" lvl="0" indent="0" algn="l" rtl="0">
              <a:spcBef>
                <a:spcPts val="0"/>
              </a:spcBef>
              <a:spcAft>
                <a:spcPts val="0"/>
              </a:spcAft>
              <a:buNone/>
            </a:pPr>
            <a:endParaRPr/>
          </a:p>
          <a:p>
            <a:pPr marL="0" lvl="0" indent="0" algn="l" rtl="0">
              <a:spcBef>
                <a:spcPts val="0"/>
              </a:spcBef>
              <a:spcAft>
                <a:spcPts val="0"/>
              </a:spcAft>
              <a:buNone/>
            </a:pPr>
            <a:r>
              <a:rPr lang="en" sz="1000"/>
              <a:t>Treatment = graft + Immunosuppression</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grpSp>
        <p:nvGrpSpPr>
          <p:cNvPr id="234" name="Google Shape;234;p26"/>
          <p:cNvGrpSpPr/>
          <p:nvPr/>
        </p:nvGrpSpPr>
        <p:grpSpPr>
          <a:xfrm>
            <a:off x="1326100" y="2897850"/>
            <a:ext cx="6666450" cy="1493775"/>
            <a:chOff x="2214100" y="3092350"/>
            <a:chExt cx="6666450" cy="1493775"/>
          </a:xfrm>
        </p:grpSpPr>
        <p:grpSp>
          <p:nvGrpSpPr>
            <p:cNvPr id="235" name="Google Shape;235;p26"/>
            <p:cNvGrpSpPr/>
            <p:nvPr/>
          </p:nvGrpSpPr>
          <p:grpSpPr>
            <a:xfrm>
              <a:off x="2290600" y="3911025"/>
              <a:ext cx="6589950" cy="675100"/>
              <a:chOff x="2290600" y="3911025"/>
              <a:chExt cx="6589950" cy="675100"/>
            </a:xfrm>
          </p:grpSpPr>
          <p:sp>
            <p:nvSpPr>
              <p:cNvPr id="236" name="Google Shape;236;p26"/>
              <p:cNvSpPr txBox="1"/>
              <p:nvPr/>
            </p:nvSpPr>
            <p:spPr>
              <a:xfrm>
                <a:off x="5961550" y="4075850"/>
                <a:ext cx="291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Single cell visualization - 2D plot</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37" name="Google Shape;237;p26"/>
              <p:cNvSpPr/>
              <p:nvPr/>
            </p:nvSpPr>
            <p:spPr>
              <a:xfrm>
                <a:off x="3408137" y="3929175"/>
                <a:ext cx="2487557" cy="656375"/>
              </a:xfrm>
              <a:custGeom>
                <a:avLst/>
                <a:gdLst/>
                <a:ahLst/>
                <a:cxnLst/>
                <a:rect l="l" t="t" r="r" b="b"/>
                <a:pathLst>
                  <a:path w="87298" h="26255" extrusionOk="0">
                    <a:moveTo>
                      <a:pt x="14979" y="1"/>
                    </a:moveTo>
                    <a:cubicBezTo>
                      <a:pt x="6704" y="1"/>
                      <a:pt x="1" y="6704"/>
                      <a:pt x="1" y="14979"/>
                    </a:cubicBezTo>
                    <a:lnTo>
                      <a:pt x="1" y="26254"/>
                    </a:lnTo>
                    <a:lnTo>
                      <a:pt x="78356" y="26254"/>
                    </a:lnTo>
                    <a:lnTo>
                      <a:pt x="87297" y="13419"/>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ggplot- geom_point</a:t>
                </a:r>
                <a:endParaRPr sz="1200">
                  <a:solidFill>
                    <a:srgbClr val="434343"/>
                  </a:solidFill>
                  <a:latin typeface="Roboto"/>
                  <a:ea typeface="Roboto"/>
                  <a:cs typeface="Roboto"/>
                  <a:sym typeface="Roboto"/>
                </a:endParaRPr>
              </a:p>
              <a:p>
                <a:pPr marL="0" lvl="0" indent="0" algn="ctr" rtl="0">
                  <a:spcBef>
                    <a:spcPts val="0"/>
                  </a:spcBef>
                  <a:spcAft>
                    <a:spcPts val="0"/>
                  </a:spcAft>
                  <a:buNone/>
                </a:pPr>
                <a:r>
                  <a:rPr lang="en" sz="1200">
                    <a:solidFill>
                      <a:srgbClr val="434343"/>
                    </a:solidFill>
                    <a:latin typeface="Roboto"/>
                    <a:ea typeface="Roboto"/>
                    <a:cs typeface="Roboto"/>
                    <a:sym typeface="Roboto"/>
                  </a:rPr>
                  <a:t>UMAP X &amp; Y coordinates</a:t>
                </a:r>
                <a:endParaRPr sz="1200">
                  <a:solidFill>
                    <a:srgbClr val="434343"/>
                  </a:solidFill>
                  <a:latin typeface="Roboto"/>
                  <a:ea typeface="Roboto"/>
                  <a:cs typeface="Roboto"/>
                  <a:sym typeface="Roboto"/>
                </a:endParaRPr>
              </a:p>
            </p:txBody>
          </p:sp>
          <p:sp>
            <p:nvSpPr>
              <p:cNvPr id="238" name="Google Shape;238;p26"/>
              <p:cNvSpPr/>
              <p:nvPr/>
            </p:nvSpPr>
            <p:spPr>
              <a:xfrm>
                <a:off x="2290600" y="3911025"/>
                <a:ext cx="3605102" cy="675100"/>
              </a:xfrm>
              <a:custGeom>
                <a:avLst/>
                <a:gdLst/>
                <a:ahLst/>
                <a:cxnLst/>
                <a:rect l="l" t="t" r="r" b="b"/>
                <a:pathLst>
                  <a:path w="126517" h="27004" extrusionOk="0">
                    <a:moveTo>
                      <a:pt x="2632" y="1"/>
                    </a:moveTo>
                    <a:lnTo>
                      <a:pt x="0" y="2632"/>
                    </a:lnTo>
                    <a:lnTo>
                      <a:pt x="24384" y="26968"/>
                    </a:lnTo>
                    <a:lnTo>
                      <a:pt x="24384" y="27004"/>
                    </a:lnTo>
                    <a:lnTo>
                      <a:pt x="117575" y="27004"/>
                    </a:lnTo>
                    <a:lnTo>
                      <a:pt x="126516" y="14193"/>
                    </a:lnTo>
                    <a:lnTo>
                      <a:pt x="117575" y="810"/>
                    </a:lnTo>
                    <a:lnTo>
                      <a:pt x="112884" y="810"/>
                    </a:lnTo>
                    <a:lnTo>
                      <a:pt x="121980" y="14157"/>
                    </a:lnTo>
                    <a:lnTo>
                      <a:pt x="115622" y="23277"/>
                    </a:lnTo>
                    <a:lnTo>
                      <a:pt x="25885" y="23277"/>
                    </a:lnTo>
                    <a:lnTo>
                      <a:pt x="2632" y="1"/>
                    </a:lnTo>
                    <a:close/>
                  </a:path>
                </a:pathLst>
              </a:custGeom>
              <a:solidFill>
                <a:srgbClr val="93C47D"/>
              </a:solidFill>
              <a:ln>
                <a:noFill/>
              </a:ln>
            </p:spPr>
            <p:txBody>
              <a:bodyPr spcFirstLastPara="1" wrap="square" lIns="91425" tIns="91425" rIns="274300" bIns="91425" anchor="ctr" anchorCtr="0">
                <a:noAutofit/>
              </a:bodyPr>
              <a:lstStyle/>
              <a:p>
                <a:pPr marL="0" lvl="0" indent="0" algn="l" rtl="0">
                  <a:spcBef>
                    <a:spcPts val="0"/>
                  </a:spcBef>
                  <a:spcAft>
                    <a:spcPts val="0"/>
                  </a:spcAft>
                  <a:buNone/>
                </a:pPr>
                <a:endParaRPr/>
              </a:p>
            </p:txBody>
          </p:sp>
        </p:grpSp>
        <p:sp>
          <p:nvSpPr>
            <p:cNvPr id="239" name="Google Shape;239;p26"/>
            <p:cNvSpPr/>
            <p:nvPr/>
          </p:nvSpPr>
          <p:spPr>
            <a:xfrm>
              <a:off x="2214100" y="3092350"/>
              <a:ext cx="797450" cy="1127525"/>
            </a:xfrm>
            <a:custGeom>
              <a:avLst/>
              <a:gdLst/>
              <a:ahLst/>
              <a:cxnLst/>
              <a:rect l="l" t="t" r="r" b="b"/>
              <a:pathLst>
                <a:path w="31898" h="45101" extrusionOk="0">
                  <a:moveTo>
                    <a:pt x="0" y="0"/>
                  </a:moveTo>
                  <a:lnTo>
                    <a:pt x="0" y="45101"/>
                  </a:lnTo>
                  <a:cubicBezTo>
                    <a:pt x="12431" y="45041"/>
                    <a:pt x="23694" y="40017"/>
                    <a:pt x="31897" y="31897"/>
                  </a:cubicBezTo>
                  <a:lnTo>
                    <a:pt x="0" y="0"/>
                  </a:ln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6"/>
          <p:cNvSpPr/>
          <p:nvPr/>
        </p:nvSpPr>
        <p:spPr>
          <a:xfrm>
            <a:off x="390550" y="3507300"/>
            <a:ext cx="397500" cy="62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2204475" y="2494525"/>
            <a:ext cx="21750" cy="21750"/>
          </a:xfrm>
          <a:custGeom>
            <a:avLst/>
            <a:gdLst/>
            <a:ahLst/>
            <a:cxnLst/>
            <a:rect l="l" t="t" r="r" b="b"/>
            <a:pathLst>
              <a:path w="870" h="870" extrusionOk="0">
                <a:moveTo>
                  <a:pt x="441" y="0"/>
                </a:moveTo>
                <a:lnTo>
                  <a:pt x="1" y="441"/>
                </a:lnTo>
                <a:lnTo>
                  <a:pt x="441" y="869"/>
                </a:lnTo>
                <a:lnTo>
                  <a:pt x="870" y="441"/>
                </a:lnTo>
                <a:lnTo>
                  <a:pt x="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2074400" y="2624900"/>
            <a:ext cx="21750" cy="21750"/>
          </a:xfrm>
          <a:custGeom>
            <a:avLst/>
            <a:gdLst/>
            <a:ahLst/>
            <a:cxnLst/>
            <a:rect l="l" t="t" r="r" b="b"/>
            <a:pathLst>
              <a:path w="870" h="870" extrusionOk="0">
                <a:moveTo>
                  <a:pt x="429" y="0"/>
                </a:moveTo>
                <a:lnTo>
                  <a:pt x="1" y="429"/>
                </a:lnTo>
                <a:lnTo>
                  <a:pt x="429" y="869"/>
                </a:lnTo>
                <a:lnTo>
                  <a:pt x="870" y="429"/>
                </a:lnTo>
                <a:lnTo>
                  <a:pt x="4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2172025" y="2505525"/>
            <a:ext cx="21775" cy="21750"/>
          </a:xfrm>
          <a:custGeom>
            <a:avLst/>
            <a:gdLst/>
            <a:ahLst/>
            <a:cxnLst/>
            <a:rect l="l" t="t" r="r" b="b"/>
            <a:pathLst>
              <a:path w="871" h="870" extrusionOk="0">
                <a:moveTo>
                  <a:pt x="430" y="1"/>
                </a:moveTo>
                <a:lnTo>
                  <a:pt x="1" y="429"/>
                </a:lnTo>
                <a:lnTo>
                  <a:pt x="430" y="870"/>
                </a:lnTo>
                <a:lnTo>
                  <a:pt x="870" y="429"/>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2193775" y="2527250"/>
            <a:ext cx="21750" cy="21775"/>
          </a:xfrm>
          <a:custGeom>
            <a:avLst/>
            <a:gdLst/>
            <a:ahLst/>
            <a:cxnLst/>
            <a:rect l="l" t="t" r="r" b="b"/>
            <a:pathLst>
              <a:path w="870" h="871" extrusionOk="0">
                <a:moveTo>
                  <a:pt x="429" y="1"/>
                </a:moveTo>
                <a:lnTo>
                  <a:pt x="0" y="430"/>
                </a:lnTo>
                <a:lnTo>
                  <a:pt x="429" y="870"/>
                </a:lnTo>
                <a:lnTo>
                  <a:pt x="869" y="430"/>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2085125" y="2592450"/>
            <a:ext cx="21750" cy="21450"/>
          </a:xfrm>
          <a:custGeom>
            <a:avLst/>
            <a:gdLst/>
            <a:ahLst/>
            <a:cxnLst/>
            <a:rect l="l" t="t" r="r" b="b"/>
            <a:pathLst>
              <a:path w="870" h="858" extrusionOk="0">
                <a:moveTo>
                  <a:pt x="441" y="0"/>
                </a:moveTo>
                <a:lnTo>
                  <a:pt x="0" y="429"/>
                </a:lnTo>
                <a:lnTo>
                  <a:pt x="441" y="858"/>
                </a:lnTo>
                <a:lnTo>
                  <a:pt x="869" y="429"/>
                </a:lnTo>
                <a:lnTo>
                  <a:pt x="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2106850" y="2614175"/>
            <a:ext cx="21750" cy="21450"/>
          </a:xfrm>
          <a:custGeom>
            <a:avLst/>
            <a:gdLst/>
            <a:ahLst/>
            <a:cxnLst/>
            <a:rect l="l" t="t" r="r" b="b"/>
            <a:pathLst>
              <a:path w="870" h="858" extrusionOk="0">
                <a:moveTo>
                  <a:pt x="441" y="1"/>
                </a:moveTo>
                <a:lnTo>
                  <a:pt x="0" y="429"/>
                </a:lnTo>
                <a:lnTo>
                  <a:pt x="441" y="858"/>
                </a:lnTo>
                <a:lnTo>
                  <a:pt x="870" y="429"/>
                </a:lnTo>
                <a:lnTo>
                  <a:pt x="4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2117875" y="2559700"/>
            <a:ext cx="43175" cy="43500"/>
          </a:xfrm>
          <a:custGeom>
            <a:avLst/>
            <a:gdLst/>
            <a:ahLst/>
            <a:cxnLst/>
            <a:rect l="l" t="t" r="r" b="b"/>
            <a:pathLst>
              <a:path w="1727" h="1740" extrusionOk="0">
                <a:moveTo>
                  <a:pt x="429" y="1"/>
                </a:moveTo>
                <a:lnTo>
                  <a:pt x="0" y="441"/>
                </a:lnTo>
                <a:lnTo>
                  <a:pt x="1298" y="1739"/>
                </a:lnTo>
                <a:lnTo>
                  <a:pt x="1726" y="1310"/>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2139300" y="2537975"/>
            <a:ext cx="43475" cy="43475"/>
          </a:xfrm>
          <a:custGeom>
            <a:avLst/>
            <a:gdLst/>
            <a:ahLst/>
            <a:cxnLst/>
            <a:rect l="l" t="t" r="r" b="b"/>
            <a:pathLst>
              <a:path w="1739" h="1739" extrusionOk="0">
                <a:moveTo>
                  <a:pt x="441" y="1"/>
                </a:moveTo>
                <a:lnTo>
                  <a:pt x="0" y="441"/>
                </a:lnTo>
                <a:lnTo>
                  <a:pt x="1310" y="1739"/>
                </a:lnTo>
                <a:lnTo>
                  <a:pt x="1739" y="1310"/>
                </a:lnTo>
                <a:lnTo>
                  <a:pt x="4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2161025" y="3092500"/>
            <a:ext cx="14600" cy="14925"/>
          </a:xfrm>
          <a:custGeom>
            <a:avLst/>
            <a:gdLst/>
            <a:ahLst/>
            <a:cxnLst/>
            <a:rect l="l" t="t" r="r" b="b"/>
            <a:pathLst>
              <a:path w="584" h="597" extrusionOk="0">
                <a:moveTo>
                  <a:pt x="0" y="1"/>
                </a:moveTo>
                <a:lnTo>
                  <a:pt x="0" y="596"/>
                </a:lnTo>
                <a:lnTo>
                  <a:pt x="584" y="596"/>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2146450" y="3166625"/>
            <a:ext cx="44075" cy="44075"/>
          </a:xfrm>
          <a:custGeom>
            <a:avLst/>
            <a:gdLst/>
            <a:ahLst/>
            <a:cxnLst/>
            <a:rect l="l" t="t" r="r" b="b"/>
            <a:pathLst>
              <a:path w="1763" h="1763" extrusionOk="0">
                <a:moveTo>
                  <a:pt x="583" y="1"/>
                </a:moveTo>
                <a:lnTo>
                  <a:pt x="583" y="596"/>
                </a:lnTo>
                <a:lnTo>
                  <a:pt x="0" y="596"/>
                </a:lnTo>
                <a:lnTo>
                  <a:pt x="0" y="1179"/>
                </a:lnTo>
                <a:lnTo>
                  <a:pt x="583" y="1179"/>
                </a:lnTo>
                <a:lnTo>
                  <a:pt x="583" y="1763"/>
                </a:lnTo>
                <a:lnTo>
                  <a:pt x="1167" y="1763"/>
                </a:lnTo>
                <a:lnTo>
                  <a:pt x="1167" y="1179"/>
                </a:lnTo>
                <a:lnTo>
                  <a:pt x="1762" y="1179"/>
                </a:lnTo>
                <a:lnTo>
                  <a:pt x="1762" y="596"/>
                </a:lnTo>
                <a:lnTo>
                  <a:pt x="1167" y="596"/>
                </a:lnTo>
                <a:lnTo>
                  <a:pt x="1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1807400" y="3730375"/>
            <a:ext cx="17900" cy="17900"/>
          </a:xfrm>
          <a:custGeom>
            <a:avLst/>
            <a:gdLst/>
            <a:ahLst/>
            <a:cxnLst/>
            <a:rect l="l" t="t" r="r" b="b"/>
            <a:pathLst>
              <a:path w="716" h="716" extrusionOk="0">
                <a:moveTo>
                  <a:pt x="1" y="1"/>
                </a:moveTo>
                <a:lnTo>
                  <a:pt x="1" y="715"/>
                </a:lnTo>
                <a:lnTo>
                  <a:pt x="715" y="715"/>
                </a:lnTo>
                <a:lnTo>
                  <a:pt x="7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txBox="1"/>
          <p:nvPr/>
        </p:nvSpPr>
        <p:spPr>
          <a:xfrm>
            <a:off x="4515425" y="1073050"/>
            <a:ext cx="2890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200 clusters </a:t>
            </a:r>
            <a:endParaRPr sz="16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 UMAP coordinates single cells</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253" name="Google Shape;253;p26"/>
          <p:cNvSpPr/>
          <p:nvPr/>
        </p:nvSpPr>
        <p:spPr>
          <a:xfrm>
            <a:off x="2122656" y="944450"/>
            <a:ext cx="2261455" cy="656375"/>
          </a:xfrm>
          <a:custGeom>
            <a:avLst/>
            <a:gdLst/>
            <a:ahLst/>
            <a:cxnLst/>
            <a:rect l="l" t="t" r="r" b="b"/>
            <a:pathLst>
              <a:path w="87298" h="26255" extrusionOk="0">
                <a:moveTo>
                  <a:pt x="14979" y="1"/>
                </a:moveTo>
                <a:cubicBezTo>
                  <a:pt x="6704" y="1"/>
                  <a:pt x="1" y="6716"/>
                  <a:pt x="1" y="14979"/>
                </a:cubicBezTo>
                <a:lnTo>
                  <a:pt x="1" y="26254"/>
                </a:lnTo>
                <a:lnTo>
                  <a:pt x="78356" y="26254"/>
                </a:lnTo>
                <a:lnTo>
                  <a:pt x="87297" y="13419"/>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Clara clustering </a:t>
            </a:r>
            <a:endParaRPr sz="1000">
              <a:solidFill>
                <a:srgbClr val="434343"/>
              </a:solidFill>
              <a:latin typeface="Roboto"/>
              <a:ea typeface="Roboto"/>
              <a:cs typeface="Roboto"/>
              <a:sym typeface="Roboto"/>
            </a:endParaRPr>
          </a:p>
          <a:p>
            <a:pPr marL="0" lvl="0" indent="0" algn="ctr" rtl="0">
              <a:spcBef>
                <a:spcPts val="0"/>
              </a:spcBef>
              <a:spcAft>
                <a:spcPts val="0"/>
              </a:spcAft>
              <a:buNone/>
            </a:pPr>
            <a:r>
              <a:rPr lang="en" sz="1000">
                <a:solidFill>
                  <a:srgbClr val="434343"/>
                </a:solidFill>
                <a:latin typeface="Roboto"/>
                <a:ea typeface="Roboto"/>
                <a:cs typeface="Roboto"/>
                <a:sym typeface="Roboto"/>
              </a:rPr>
              <a:t>+ UMAP Dimensionality reduction</a:t>
            </a:r>
            <a:endParaRPr sz="1000">
              <a:solidFill>
                <a:srgbClr val="434343"/>
              </a:solidFill>
              <a:latin typeface="Roboto"/>
              <a:ea typeface="Roboto"/>
              <a:cs typeface="Roboto"/>
              <a:sym typeface="Roboto"/>
            </a:endParaRPr>
          </a:p>
        </p:txBody>
      </p:sp>
      <p:sp>
        <p:nvSpPr>
          <p:cNvPr id="254" name="Google Shape;254;p26"/>
          <p:cNvSpPr/>
          <p:nvPr/>
        </p:nvSpPr>
        <p:spPr>
          <a:xfrm>
            <a:off x="1402300" y="946250"/>
            <a:ext cx="3058206" cy="1236475"/>
          </a:xfrm>
          <a:custGeom>
            <a:avLst/>
            <a:gdLst/>
            <a:ahLst/>
            <a:cxnLst/>
            <a:rect l="l" t="t" r="r" b="b"/>
            <a:pathLst>
              <a:path w="126529" h="49459" extrusionOk="0">
                <a:moveTo>
                  <a:pt x="112896" y="0"/>
                </a:moveTo>
                <a:lnTo>
                  <a:pt x="121992" y="13347"/>
                </a:lnTo>
                <a:lnTo>
                  <a:pt x="115634" y="22467"/>
                </a:lnTo>
                <a:lnTo>
                  <a:pt x="24396" y="22467"/>
                </a:lnTo>
                <a:lnTo>
                  <a:pt x="24396" y="22432"/>
                </a:lnTo>
                <a:lnTo>
                  <a:pt x="24373" y="22432"/>
                </a:lnTo>
                <a:lnTo>
                  <a:pt x="0" y="46804"/>
                </a:lnTo>
                <a:lnTo>
                  <a:pt x="2644" y="49459"/>
                </a:lnTo>
                <a:lnTo>
                  <a:pt x="25897" y="26194"/>
                </a:lnTo>
                <a:lnTo>
                  <a:pt x="117587" y="26194"/>
                </a:lnTo>
                <a:lnTo>
                  <a:pt x="126528" y="13383"/>
                </a:lnTo>
                <a:lnTo>
                  <a:pt x="117587" y="0"/>
                </a:ln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A86E8"/>
              </a:highlight>
            </a:endParaRPr>
          </a:p>
        </p:txBody>
      </p:sp>
      <p:sp>
        <p:nvSpPr>
          <p:cNvPr id="255" name="Google Shape;255;p26"/>
          <p:cNvSpPr/>
          <p:nvPr/>
        </p:nvSpPr>
        <p:spPr>
          <a:xfrm>
            <a:off x="1326100" y="1745025"/>
            <a:ext cx="809950" cy="1152850"/>
          </a:xfrm>
          <a:custGeom>
            <a:avLst/>
            <a:gdLst/>
            <a:ahLst/>
            <a:cxnLst/>
            <a:rect l="l" t="t" r="r" b="b"/>
            <a:pathLst>
              <a:path w="32398" h="46114" extrusionOk="0">
                <a:moveTo>
                  <a:pt x="0" y="0"/>
                </a:moveTo>
                <a:lnTo>
                  <a:pt x="0" y="46113"/>
                </a:lnTo>
                <a:lnTo>
                  <a:pt x="23384" y="22729"/>
                </a:lnTo>
                <a:lnTo>
                  <a:pt x="25754" y="20372"/>
                </a:lnTo>
                <a:lnTo>
                  <a:pt x="32397" y="13728"/>
                </a:lnTo>
                <a:cubicBezTo>
                  <a:pt x="24158" y="5299"/>
                  <a:pt x="12692" y="60"/>
                  <a:pt x="0" y="0"/>
                </a:cubicBez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655475" y="2219775"/>
            <a:ext cx="1330850" cy="1330850"/>
          </a:xfrm>
          <a:custGeom>
            <a:avLst/>
            <a:gdLst/>
            <a:ahLst/>
            <a:cxnLst/>
            <a:rect l="l" t="t" r="r" b="b"/>
            <a:pathLst>
              <a:path w="53234" h="53234" extrusionOk="0">
                <a:moveTo>
                  <a:pt x="26611" y="1"/>
                </a:moveTo>
                <a:cubicBezTo>
                  <a:pt x="11919" y="1"/>
                  <a:pt x="1" y="11919"/>
                  <a:pt x="1" y="26623"/>
                </a:cubicBezTo>
                <a:cubicBezTo>
                  <a:pt x="1" y="40756"/>
                  <a:pt x="11002" y="52317"/>
                  <a:pt x="24920" y="53186"/>
                </a:cubicBezTo>
                <a:cubicBezTo>
                  <a:pt x="25480" y="53222"/>
                  <a:pt x="26051" y="53234"/>
                  <a:pt x="26611" y="53234"/>
                </a:cubicBezTo>
                <a:cubicBezTo>
                  <a:pt x="41315" y="53234"/>
                  <a:pt x="53233" y="41315"/>
                  <a:pt x="53233" y="26623"/>
                </a:cubicBezTo>
                <a:cubicBezTo>
                  <a:pt x="53233" y="17098"/>
                  <a:pt x="48245" y="8740"/>
                  <a:pt x="40732" y="4037"/>
                </a:cubicBezTo>
                <a:cubicBezTo>
                  <a:pt x="36636" y="1477"/>
                  <a:pt x="31802" y="1"/>
                  <a:pt x="26611" y="1"/>
                </a:cubicBezTo>
                <a:close/>
              </a:path>
            </a:pathLst>
          </a:cu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434343"/>
                </a:solidFill>
                <a:latin typeface="Fira Sans Extra Condensed Medium"/>
                <a:ea typeface="Fira Sans Extra Condensed Medium"/>
                <a:cs typeface="Fira Sans Extra Condensed Medium"/>
                <a:sym typeface="Fira Sans Extra Condensed Medium"/>
              </a:rPr>
              <a:t>UMAP</a:t>
            </a:r>
            <a:endParaRPr sz="2000">
              <a:solidFill>
                <a:srgbClr val="434343"/>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Clr>
                <a:schemeClr val="dk1"/>
              </a:buClr>
              <a:buSzPts val="1100"/>
              <a:buFont typeface="Arial"/>
              <a:buNone/>
            </a:pPr>
            <a:r>
              <a:rPr lang="en" sz="2000">
                <a:solidFill>
                  <a:srgbClr val="434343"/>
                </a:solidFill>
                <a:latin typeface="Fira Sans Extra Condensed Medium"/>
                <a:ea typeface="Fira Sans Extra Condensed Medium"/>
                <a:cs typeface="Fira Sans Extra Condensed Medium"/>
                <a:sym typeface="Fira Sans Extra Condensed Medium"/>
              </a:rPr>
              <a:t>Pipeline</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57" name="Google Shape;257;p26"/>
          <p:cNvSpPr txBox="1"/>
          <p:nvPr/>
        </p:nvSpPr>
        <p:spPr>
          <a:xfrm>
            <a:off x="1568475" y="1882850"/>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1</a:t>
            </a:r>
            <a:endParaRPr b="1">
              <a:solidFill>
                <a:srgbClr val="FFFFFF"/>
              </a:solidFill>
            </a:endParaRPr>
          </a:p>
        </p:txBody>
      </p:sp>
      <p:sp>
        <p:nvSpPr>
          <p:cNvPr id="258" name="Google Shape;258;p26"/>
          <p:cNvSpPr txBox="1"/>
          <p:nvPr/>
        </p:nvSpPr>
        <p:spPr>
          <a:xfrm>
            <a:off x="2040013" y="2382338"/>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2</a:t>
            </a:r>
            <a:endParaRPr b="1">
              <a:solidFill>
                <a:srgbClr val="FFFFFF"/>
              </a:solidFill>
            </a:endParaRPr>
          </a:p>
        </p:txBody>
      </p:sp>
      <p:sp>
        <p:nvSpPr>
          <p:cNvPr id="259" name="Google Shape;259;p26"/>
          <p:cNvSpPr txBox="1"/>
          <p:nvPr/>
        </p:nvSpPr>
        <p:spPr>
          <a:xfrm>
            <a:off x="2040013" y="3023613"/>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3</a:t>
            </a:r>
            <a:endParaRPr b="1">
              <a:solidFill>
                <a:srgbClr val="FFFFFF"/>
              </a:solidFill>
            </a:endParaRPr>
          </a:p>
        </p:txBody>
      </p:sp>
      <p:sp>
        <p:nvSpPr>
          <p:cNvPr id="260" name="Google Shape;260;p26"/>
          <p:cNvSpPr txBox="1"/>
          <p:nvPr/>
        </p:nvSpPr>
        <p:spPr>
          <a:xfrm>
            <a:off x="1568463" y="3550613"/>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4</a:t>
            </a:r>
            <a:endParaRPr b="1">
              <a:solidFill>
                <a:srgbClr val="FFFFFF"/>
              </a:solidFill>
            </a:endParaRPr>
          </a:p>
        </p:txBody>
      </p:sp>
      <p:sp>
        <p:nvSpPr>
          <p:cNvPr id="261" name="Google Shape;261;p26"/>
          <p:cNvSpPr txBox="1"/>
          <p:nvPr/>
        </p:nvSpPr>
        <p:spPr>
          <a:xfrm>
            <a:off x="1232500" y="24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computational workflow</a:t>
            </a:r>
            <a:endParaRPr sz="2100">
              <a:solidFill>
                <a:srgbClr val="0070C0"/>
              </a:solidFill>
              <a:latin typeface="Impact"/>
              <a:ea typeface="Impact"/>
              <a:cs typeface="Impact"/>
              <a:sym typeface="Impact"/>
            </a:endParaRPr>
          </a:p>
        </p:txBody>
      </p:sp>
      <p:sp>
        <p:nvSpPr>
          <p:cNvPr id="262" name="Google Shape;262;p26"/>
          <p:cNvSpPr txBox="1"/>
          <p:nvPr/>
        </p:nvSpPr>
        <p:spPr>
          <a:xfrm>
            <a:off x="4961650" y="497550"/>
            <a:ext cx="11001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sp>
        <p:nvSpPr>
          <p:cNvPr id="263" name="Google Shape;263;p26"/>
          <p:cNvSpPr txBox="1"/>
          <p:nvPr/>
        </p:nvSpPr>
        <p:spPr>
          <a:xfrm>
            <a:off x="2389300" y="497550"/>
            <a:ext cx="20712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Function description</a:t>
            </a:r>
            <a:endParaRPr b="1"/>
          </a:p>
        </p:txBody>
      </p:sp>
      <p:sp>
        <p:nvSpPr>
          <p:cNvPr id="264" name="Google Shape;264;p26"/>
          <p:cNvSpPr txBox="1"/>
          <p:nvPr/>
        </p:nvSpPr>
        <p:spPr>
          <a:xfrm>
            <a:off x="876275" y="3550625"/>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5</a:t>
            </a:r>
            <a:endParaRPr b="1">
              <a:solidFill>
                <a:srgbClr val="FFFFFF"/>
              </a:solidFill>
            </a:endParaRPr>
          </a:p>
        </p:txBody>
      </p:sp>
      <p:sp>
        <p:nvSpPr>
          <p:cNvPr id="265" name="Google Shape;265;p26"/>
          <p:cNvSpPr txBox="1"/>
          <p:nvPr/>
        </p:nvSpPr>
        <p:spPr>
          <a:xfrm>
            <a:off x="331175" y="497550"/>
            <a:ext cx="15864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sz="1000" b="1"/>
          </a:p>
        </p:txBody>
      </p:sp>
      <p:sp>
        <p:nvSpPr>
          <p:cNvPr id="266" name="Google Shape;266;p26"/>
          <p:cNvSpPr txBox="1"/>
          <p:nvPr/>
        </p:nvSpPr>
        <p:spPr>
          <a:xfrm>
            <a:off x="45350" y="1224588"/>
            <a:ext cx="1246800" cy="6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Single cell </a:t>
            </a:r>
            <a:endParaRPr sz="17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marker expression dataframe  </a:t>
            </a:r>
            <a:endParaRPr sz="17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700">
              <a:solidFill>
                <a:srgbClr val="434343"/>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72" name="Google Shape;272;p2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1200" y="3689150"/>
            <a:ext cx="1235275" cy="1415224"/>
          </a:xfrm>
          <a:prstGeom prst="rect">
            <a:avLst/>
          </a:prstGeom>
          <a:noFill/>
          <a:ln>
            <a:noFill/>
          </a:ln>
        </p:spPr>
      </p:pic>
      <p:pic>
        <p:nvPicPr>
          <p:cNvPr id="273" name="Google Shape;273;p27"/>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7650" y="734525"/>
            <a:ext cx="2615202" cy="2954624"/>
          </a:xfrm>
          <a:prstGeom prst="rect">
            <a:avLst/>
          </a:prstGeom>
          <a:noFill/>
          <a:ln>
            <a:noFill/>
          </a:ln>
        </p:spPr>
      </p:pic>
      <p:sp>
        <p:nvSpPr>
          <p:cNvPr id="274" name="Google Shape;274;p27"/>
          <p:cNvSpPr txBox="1"/>
          <p:nvPr/>
        </p:nvSpPr>
        <p:spPr>
          <a:xfrm>
            <a:off x="1232500" y="24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computational workflow</a:t>
            </a:r>
            <a:endParaRPr sz="2100">
              <a:solidFill>
                <a:srgbClr val="0070C0"/>
              </a:solidFill>
              <a:latin typeface="Impact"/>
              <a:ea typeface="Impact"/>
              <a:cs typeface="Impact"/>
              <a:sym typeface="Impac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8"/>
          <p:cNvSpPr/>
          <p:nvPr/>
        </p:nvSpPr>
        <p:spPr>
          <a:xfrm>
            <a:off x="390550" y="3507300"/>
            <a:ext cx="397500" cy="62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2204475" y="2494525"/>
            <a:ext cx="21750" cy="21750"/>
          </a:xfrm>
          <a:custGeom>
            <a:avLst/>
            <a:gdLst/>
            <a:ahLst/>
            <a:cxnLst/>
            <a:rect l="l" t="t" r="r" b="b"/>
            <a:pathLst>
              <a:path w="870" h="870" extrusionOk="0">
                <a:moveTo>
                  <a:pt x="441" y="0"/>
                </a:moveTo>
                <a:lnTo>
                  <a:pt x="1" y="441"/>
                </a:lnTo>
                <a:lnTo>
                  <a:pt x="441" y="869"/>
                </a:lnTo>
                <a:lnTo>
                  <a:pt x="870" y="441"/>
                </a:lnTo>
                <a:lnTo>
                  <a:pt x="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2074400" y="2624900"/>
            <a:ext cx="21750" cy="21750"/>
          </a:xfrm>
          <a:custGeom>
            <a:avLst/>
            <a:gdLst/>
            <a:ahLst/>
            <a:cxnLst/>
            <a:rect l="l" t="t" r="r" b="b"/>
            <a:pathLst>
              <a:path w="870" h="870" extrusionOk="0">
                <a:moveTo>
                  <a:pt x="429" y="0"/>
                </a:moveTo>
                <a:lnTo>
                  <a:pt x="1" y="429"/>
                </a:lnTo>
                <a:lnTo>
                  <a:pt x="429" y="869"/>
                </a:lnTo>
                <a:lnTo>
                  <a:pt x="870" y="429"/>
                </a:lnTo>
                <a:lnTo>
                  <a:pt x="4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2172025" y="2505525"/>
            <a:ext cx="21775" cy="21750"/>
          </a:xfrm>
          <a:custGeom>
            <a:avLst/>
            <a:gdLst/>
            <a:ahLst/>
            <a:cxnLst/>
            <a:rect l="l" t="t" r="r" b="b"/>
            <a:pathLst>
              <a:path w="871" h="870" extrusionOk="0">
                <a:moveTo>
                  <a:pt x="430" y="1"/>
                </a:moveTo>
                <a:lnTo>
                  <a:pt x="1" y="429"/>
                </a:lnTo>
                <a:lnTo>
                  <a:pt x="430" y="870"/>
                </a:lnTo>
                <a:lnTo>
                  <a:pt x="870" y="429"/>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2193775" y="2527250"/>
            <a:ext cx="21750" cy="21775"/>
          </a:xfrm>
          <a:custGeom>
            <a:avLst/>
            <a:gdLst/>
            <a:ahLst/>
            <a:cxnLst/>
            <a:rect l="l" t="t" r="r" b="b"/>
            <a:pathLst>
              <a:path w="870" h="871" extrusionOk="0">
                <a:moveTo>
                  <a:pt x="429" y="1"/>
                </a:moveTo>
                <a:lnTo>
                  <a:pt x="0" y="430"/>
                </a:lnTo>
                <a:lnTo>
                  <a:pt x="429" y="870"/>
                </a:lnTo>
                <a:lnTo>
                  <a:pt x="869" y="430"/>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2085125" y="2592450"/>
            <a:ext cx="21750" cy="21450"/>
          </a:xfrm>
          <a:custGeom>
            <a:avLst/>
            <a:gdLst/>
            <a:ahLst/>
            <a:cxnLst/>
            <a:rect l="l" t="t" r="r" b="b"/>
            <a:pathLst>
              <a:path w="870" h="858" extrusionOk="0">
                <a:moveTo>
                  <a:pt x="441" y="0"/>
                </a:moveTo>
                <a:lnTo>
                  <a:pt x="0" y="429"/>
                </a:lnTo>
                <a:lnTo>
                  <a:pt x="441" y="858"/>
                </a:lnTo>
                <a:lnTo>
                  <a:pt x="869" y="429"/>
                </a:lnTo>
                <a:lnTo>
                  <a:pt x="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106850" y="2614175"/>
            <a:ext cx="21750" cy="21450"/>
          </a:xfrm>
          <a:custGeom>
            <a:avLst/>
            <a:gdLst/>
            <a:ahLst/>
            <a:cxnLst/>
            <a:rect l="l" t="t" r="r" b="b"/>
            <a:pathLst>
              <a:path w="870" h="858" extrusionOk="0">
                <a:moveTo>
                  <a:pt x="441" y="1"/>
                </a:moveTo>
                <a:lnTo>
                  <a:pt x="0" y="429"/>
                </a:lnTo>
                <a:lnTo>
                  <a:pt x="441" y="858"/>
                </a:lnTo>
                <a:lnTo>
                  <a:pt x="870" y="429"/>
                </a:lnTo>
                <a:lnTo>
                  <a:pt x="4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2117875" y="2559700"/>
            <a:ext cx="43175" cy="43500"/>
          </a:xfrm>
          <a:custGeom>
            <a:avLst/>
            <a:gdLst/>
            <a:ahLst/>
            <a:cxnLst/>
            <a:rect l="l" t="t" r="r" b="b"/>
            <a:pathLst>
              <a:path w="1727" h="1740" extrusionOk="0">
                <a:moveTo>
                  <a:pt x="429" y="1"/>
                </a:moveTo>
                <a:lnTo>
                  <a:pt x="0" y="441"/>
                </a:lnTo>
                <a:lnTo>
                  <a:pt x="1298" y="1739"/>
                </a:lnTo>
                <a:lnTo>
                  <a:pt x="1726" y="1310"/>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2139300" y="2537975"/>
            <a:ext cx="43475" cy="43475"/>
          </a:xfrm>
          <a:custGeom>
            <a:avLst/>
            <a:gdLst/>
            <a:ahLst/>
            <a:cxnLst/>
            <a:rect l="l" t="t" r="r" b="b"/>
            <a:pathLst>
              <a:path w="1739" h="1739" extrusionOk="0">
                <a:moveTo>
                  <a:pt x="441" y="1"/>
                </a:moveTo>
                <a:lnTo>
                  <a:pt x="0" y="441"/>
                </a:lnTo>
                <a:lnTo>
                  <a:pt x="1310" y="1739"/>
                </a:lnTo>
                <a:lnTo>
                  <a:pt x="1739" y="1310"/>
                </a:lnTo>
                <a:lnTo>
                  <a:pt x="4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2161025" y="3092500"/>
            <a:ext cx="14600" cy="14925"/>
          </a:xfrm>
          <a:custGeom>
            <a:avLst/>
            <a:gdLst/>
            <a:ahLst/>
            <a:cxnLst/>
            <a:rect l="l" t="t" r="r" b="b"/>
            <a:pathLst>
              <a:path w="584" h="597" extrusionOk="0">
                <a:moveTo>
                  <a:pt x="0" y="1"/>
                </a:moveTo>
                <a:lnTo>
                  <a:pt x="0" y="596"/>
                </a:lnTo>
                <a:lnTo>
                  <a:pt x="584" y="596"/>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2146450" y="3166625"/>
            <a:ext cx="44075" cy="44075"/>
          </a:xfrm>
          <a:custGeom>
            <a:avLst/>
            <a:gdLst/>
            <a:ahLst/>
            <a:cxnLst/>
            <a:rect l="l" t="t" r="r" b="b"/>
            <a:pathLst>
              <a:path w="1763" h="1763" extrusionOk="0">
                <a:moveTo>
                  <a:pt x="583" y="1"/>
                </a:moveTo>
                <a:lnTo>
                  <a:pt x="583" y="596"/>
                </a:lnTo>
                <a:lnTo>
                  <a:pt x="0" y="596"/>
                </a:lnTo>
                <a:lnTo>
                  <a:pt x="0" y="1179"/>
                </a:lnTo>
                <a:lnTo>
                  <a:pt x="583" y="1179"/>
                </a:lnTo>
                <a:lnTo>
                  <a:pt x="583" y="1763"/>
                </a:lnTo>
                <a:lnTo>
                  <a:pt x="1167" y="1763"/>
                </a:lnTo>
                <a:lnTo>
                  <a:pt x="1167" y="1179"/>
                </a:lnTo>
                <a:lnTo>
                  <a:pt x="1762" y="1179"/>
                </a:lnTo>
                <a:lnTo>
                  <a:pt x="1762" y="596"/>
                </a:lnTo>
                <a:lnTo>
                  <a:pt x="1167" y="596"/>
                </a:lnTo>
                <a:lnTo>
                  <a:pt x="1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1807400" y="3730375"/>
            <a:ext cx="17900" cy="17900"/>
          </a:xfrm>
          <a:custGeom>
            <a:avLst/>
            <a:gdLst/>
            <a:ahLst/>
            <a:cxnLst/>
            <a:rect l="l" t="t" r="r" b="b"/>
            <a:pathLst>
              <a:path w="716" h="716" extrusionOk="0">
                <a:moveTo>
                  <a:pt x="1" y="1"/>
                </a:moveTo>
                <a:lnTo>
                  <a:pt x="1" y="715"/>
                </a:lnTo>
                <a:lnTo>
                  <a:pt x="715" y="715"/>
                </a:lnTo>
                <a:lnTo>
                  <a:pt x="7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txBox="1"/>
          <p:nvPr/>
        </p:nvSpPr>
        <p:spPr>
          <a:xfrm>
            <a:off x="4515425" y="1073050"/>
            <a:ext cx="2890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200 clusters </a:t>
            </a:r>
            <a:endParaRPr sz="16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 UMAP coordinates single cells</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292" name="Google Shape;292;p28"/>
          <p:cNvSpPr/>
          <p:nvPr/>
        </p:nvSpPr>
        <p:spPr>
          <a:xfrm>
            <a:off x="2122656" y="944450"/>
            <a:ext cx="2261455" cy="656375"/>
          </a:xfrm>
          <a:custGeom>
            <a:avLst/>
            <a:gdLst/>
            <a:ahLst/>
            <a:cxnLst/>
            <a:rect l="l" t="t" r="r" b="b"/>
            <a:pathLst>
              <a:path w="87298" h="26255" extrusionOk="0">
                <a:moveTo>
                  <a:pt x="14979" y="1"/>
                </a:moveTo>
                <a:cubicBezTo>
                  <a:pt x="6704" y="1"/>
                  <a:pt x="1" y="6716"/>
                  <a:pt x="1" y="14979"/>
                </a:cubicBezTo>
                <a:lnTo>
                  <a:pt x="1" y="26254"/>
                </a:lnTo>
                <a:lnTo>
                  <a:pt x="78356" y="26254"/>
                </a:lnTo>
                <a:lnTo>
                  <a:pt x="87297" y="13419"/>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Clara clustering </a:t>
            </a:r>
            <a:endParaRPr sz="1000">
              <a:solidFill>
                <a:srgbClr val="434343"/>
              </a:solidFill>
              <a:latin typeface="Roboto"/>
              <a:ea typeface="Roboto"/>
              <a:cs typeface="Roboto"/>
              <a:sym typeface="Roboto"/>
            </a:endParaRPr>
          </a:p>
          <a:p>
            <a:pPr marL="0" lvl="0" indent="0" algn="ctr" rtl="0">
              <a:spcBef>
                <a:spcPts val="0"/>
              </a:spcBef>
              <a:spcAft>
                <a:spcPts val="0"/>
              </a:spcAft>
              <a:buNone/>
            </a:pPr>
            <a:r>
              <a:rPr lang="en" sz="1000">
                <a:solidFill>
                  <a:srgbClr val="434343"/>
                </a:solidFill>
                <a:latin typeface="Roboto"/>
                <a:ea typeface="Roboto"/>
                <a:cs typeface="Roboto"/>
                <a:sym typeface="Roboto"/>
              </a:rPr>
              <a:t>+ UMAP Dimensionality reduction</a:t>
            </a:r>
            <a:endParaRPr sz="1000">
              <a:solidFill>
                <a:srgbClr val="434343"/>
              </a:solidFill>
              <a:latin typeface="Roboto"/>
              <a:ea typeface="Roboto"/>
              <a:cs typeface="Roboto"/>
              <a:sym typeface="Roboto"/>
            </a:endParaRPr>
          </a:p>
        </p:txBody>
      </p:sp>
      <p:sp>
        <p:nvSpPr>
          <p:cNvPr id="293" name="Google Shape;293;p28"/>
          <p:cNvSpPr/>
          <p:nvPr/>
        </p:nvSpPr>
        <p:spPr>
          <a:xfrm>
            <a:off x="1402300" y="946250"/>
            <a:ext cx="3058206" cy="1236475"/>
          </a:xfrm>
          <a:custGeom>
            <a:avLst/>
            <a:gdLst/>
            <a:ahLst/>
            <a:cxnLst/>
            <a:rect l="l" t="t" r="r" b="b"/>
            <a:pathLst>
              <a:path w="126529" h="49459" extrusionOk="0">
                <a:moveTo>
                  <a:pt x="112896" y="0"/>
                </a:moveTo>
                <a:lnTo>
                  <a:pt x="121992" y="13347"/>
                </a:lnTo>
                <a:lnTo>
                  <a:pt x="115634" y="22467"/>
                </a:lnTo>
                <a:lnTo>
                  <a:pt x="24396" y="22467"/>
                </a:lnTo>
                <a:lnTo>
                  <a:pt x="24396" y="22432"/>
                </a:lnTo>
                <a:lnTo>
                  <a:pt x="24373" y="22432"/>
                </a:lnTo>
                <a:lnTo>
                  <a:pt x="0" y="46804"/>
                </a:lnTo>
                <a:lnTo>
                  <a:pt x="2644" y="49459"/>
                </a:lnTo>
                <a:lnTo>
                  <a:pt x="25897" y="26194"/>
                </a:lnTo>
                <a:lnTo>
                  <a:pt x="117587" y="26194"/>
                </a:lnTo>
                <a:lnTo>
                  <a:pt x="126528" y="13383"/>
                </a:lnTo>
                <a:lnTo>
                  <a:pt x="117587" y="0"/>
                </a:ln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A86E8"/>
              </a:highlight>
            </a:endParaRPr>
          </a:p>
        </p:txBody>
      </p:sp>
      <p:sp>
        <p:nvSpPr>
          <p:cNvPr id="294" name="Google Shape;294;p28"/>
          <p:cNvSpPr/>
          <p:nvPr/>
        </p:nvSpPr>
        <p:spPr>
          <a:xfrm>
            <a:off x="1326100" y="1745025"/>
            <a:ext cx="809950" cy="1152850"/>
          </a:xfrm>
          <a:custGeom>
            <a:avLst/>
            <a:gdLst/>
            <a:ahLst/>
            <a:cxnLst/>
            <a:rect l="l" t="t" r="r" b="b"/>
            <a:pathLst>
              <a:path w="32398" h="46114" extrusionOk="0">
                <a:moveTo>
                  <a:pt x="0" y="0"/>
                </a:moveTo>
                <a:lnTo>
                  <a:pt x="0" y="46113"/>
                </a:lnTo>
                <a:lnTo>
                  <a:pt x="23384" y="22729"/>
                </a:lnTo>
                <a:lnTo>
                  <a:pt x="25754" y="20372"/>
                </a:lnTo>
                <a:lnTo>
                  <a:pt x="32397" y="13728"/>
                </a:lnTo>
                <a:cubicBezTo>
                  <a:pt x="24158" y="5299"/>
                  <a:pt x="12692" y="60"/>
                  <a:pt x="0" y="0"/>
                </a:cubicBez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28"/>
          <p:cNvGrpSpPr/>
          <p:nvPr/>
        </p:nvGrpSpPr>
        <p:grpSpPr>
          <a:xfrm>
            <a:off x="1326100" y="1813900"/>
            <a:ext cx="6119925" cy="1083975"/>
            <a:chOff x="2214100" y="2008400"/>
            <a:chExt cx="6119925" cy="1083975"/>
          </a:xfrm>
        </p:grpSpPr>
        <p:grpSp>
          <p:nvGrpSpPr>
            <p:cNvPr id="296" name="Google Shape;296;p28"/>
            <p:cNvGrpSpPr/>
            <p:nvPr/>
          </p:nvGrpSpPr>
          <p:grpSpPr>
            <a:xfrm>
              <a:off x="3035625" y="2008400"/>
              <a:ext cx="5298400" cy="656075"/>
              <a:chOff x="3035625" y="2008400"/>
              <a:chExt cx="5298400" cy="656075"/>
            </a:xfrm>
          </p:grpSpPr>
          <p:sp>
            <p:nvSpPr>
              <p:cNvPr id="297" name="Google Shape;297;p28"/>
              <p:cNvSpPr txBox="1"/>
              <p:nvPr/>
            </p:nvSpPr>
            <p:spPr>
              <a:xfrm>
                <a:off x="5553025" y="2132375"/>
                <a:ext cx="2781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Single cell dataframe </a:t>
                </a:r>
                <a:endParaRPr sz="16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&lt;= N cells from each clusters</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298" name="Google Shape;298;p28"/>
              <p:cNvSpPr/>
              <p:nvPr/>
            </p:nvSpPr>
            <p:spPr>
              <a:xfrm>
                <a:off x="3754713" y="2008400"/>
                <a:ext cx="1752289" cy="656075"/>
              </a:xfrm>
              <a:custGeom>
                <a:avLst/>
                <a:gdLst/>
                <a:ahLst/>
                <a:cxnLst/>
                <a:rect l="l" t="t" r="r" b="b"/>
                <a:pathLst>
                  <a:path w="87298" h="26243" extrusionOk="0">
                    <a:moveTo>
                      <a:pt x="14979" y="1"/>
                    </a:moveTo>
                    <a:cubicBezTo>
                      <a:pt x="6704" y="1"/>
                      <a:pt x="1" y="6704"/>
                      <a:pt x="1" y="14979"/>
                    </a:cubicBezTo>
                    <a:lnTo>
                      <a:pt x="1" y="26242"/>
                    </a:lnTo>
                    <a:lnTo>
                      <a:pt x="78356" y="26242"/>
                    </a:lnTo>
                    <a:lnTo>
                      <a:pt x="87297" y="13407"/>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Stratified subsetting</a:t>
                </a:r>
                <a:endParaRPr sz="1100">
                  <a:solidFill>
                    <a:srgbClr val="434343"/>
                  </a:solidFill>
                  <a:latin typeface="Roboto"/>
                  <a:ea typeface="Roboto"/>
                  <a:cs typeface="Roboto"/>
                  <a:sym typeface="Roboto"/>
                </a:endParaRPr>
              </a:p>
            </p:txBody>
          </p:sp>
          <p:sp>
            <p:nvSpPr>
              <p:cNvPr id="299" name="Google Shape;299;p28"/>
              <p:cNvSpPr/>
              <p:nvPr/>
            </p:nvSpPr>
            <p:spPr>
              <a:xfrm>
                <a:off x="3035625" y="2008400"/>
                <a:ext cx="2471406" cy="656075"/>
              </a:xfrm>
              <a:custGeom>
                <a:avLst/>
                <a:gdLst/>
                <a:ahLst/>
                <a:cxnLst/>
                <a:rect l="l" t="t" r="r" b="b"/>
                <a:pathLst>
                  <a:path w="123124" h="26243" extrusionOk="0">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
          <p:nvSpPr>
            <p:cNvPr id="300" name="Google Shape;300;p28"/>
            <p:cNvSpPr/>
            <p:nvPr/>
          </p:nvSpPr>
          <p:spPr>
            <a:xfrm>
              <a:off x="2214100" y="2282425"/>
              <a:ext cx="1134975" cy="809950"/>
            </a:xfrm>
            <a:custGeom>
              <a:avLst/>
              <a:gdLst/>
              <a:ahLst/>
              <a:cxnLst/>
              <a:rect l="l" t="t" r="r" b="b"/>
              <a:pathLst>
                <a:path w="45399" h="32398" extrusionOk="0">
                  <a:moveTo>
                    <a:pt x="32397" y="0"/>
                  </a:moveTo>
                  <a:lnTo>
                    <a:pt x="0" y="32397"/>
                  </a:lnTo>
                  <a:lnTo>
                    <a:pt x="45387" y="32397"/>
                  </a:lnTo>
                  <a:cubicBezTo>
                    <a:pt x="45399" y="32231"/>
                    <a:pt x="45399" y="32064"/>
                    <a:pt x="45399" y="31897"/>
                  </a:cubicBezTo>
                  <a:cubicBezTo>
                    <a:pt x="45399" y="19479"/>
                    <a:pt x="40434" y="8228"/>
                    <a:pt x="323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grpSp>
        <p:nvGrpSpPr>
          <p:cNvPr id="301" name="Google Shape;301;p28"/>
          <p:cNvGrpSpPr/>
          <p:nvPr/>
        </p:nvGrpSpPr>
        <p:grpSpPr>
          <a:xfrm>
            <a:off x="1326100" y="2836350"/>
            <a:ext cx="6550750" cy="858925"/>
            <a:chOff x="2214100" y="3030850"/>
            <a:chExt cx="6550750" cy="858925"/>
          </a:xfrm>
        </p:grpSpPr>
        <p:grpSp>
          <p:nvGrpSpPr>
            <p:cNvPr id="302" name="Google Shape;302;p28"/>
            <p:cNvGrpSpPr/>
            <p:nvPr/>
          </p:nvGrpSpPr>
          <p:grpSpPr>
            <a:xfrm>
              <a:off x="3035625" y="3030850"/>
              <a:ext cx="5729225" cy="656075"/>
              <a:chOff x="3035625" y="3030850"/>
              <a:chExt cx="5729225" cy="656075"/>
            </a:xfrm>
          </p:grpSpPr>
          <p:sp>
            <p:nvSpPr>
              <p:cNvPr id="303" name="Google Shape;303;p28"/>
              <p:cNvSpPr txBox="1"/>
              <p:nvPr/>
            </p:nvSpPr>
            <p:spPr>
              <a:xfrm>
                <a:off x="5769950" y="3132825"/>
                <a:ext cx="29949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Dendrogram partition ID </a:t>
                </a:r>
                <a:endParaRPr sz="1600">
                  <a:solidFill>
                    <a:srgbClr val="434343"/>
                  </a:solidFill>
                  <a:latin typeface="Fira Sans Extra Condensed Medium"/>
                  <a:ea typeface="Fira Sans Extra Condensed Medium"/>
                  <a:cs typeface="Fira Sans Extra Condensed Medium"/>
                  <a:sym typeface="Fira Sans Extra Condensed Medium"/>
                </a:endParaRPr>
              </a:p>
              <a:p>
                <a:pPr marL="457200" lvl="0" indent="-330200" algn="l" rtl="0">
                  <a:spcBef>
                    <a:spcPts val="0"/>
                  </a:spcBef>
                  <a:spcAft>
                    <a:spcPts val="0"/>
                  </a:spcAft>
                  <a:buClr>
                    <a:srgbClr val="434343"/>
                  </a:buClr>
                  <a:buSzPts val="1600"/>
                  <a:buFont typeface="Fira Sans Extra Condensed Medium"/>
                  <a:buChar char="+"/>
                </a:pPr>
                <a:r>
                  <a:rPr lang="en" sz="1600">
                    <a:solidFill>
                      <a:srgbClr val="434343"/>
                    </a:solidFill>
                    <a:latin typeface="Fira Sans Extra Condensed Medium"/>
                    <a:ea typeface="Fira Sans Extra Condensed Medium"/>
                    <a:cs typeface="Fira Sans Extra Condensed Medium"/>
                    <a:sym typeface="Fira Sans Extra Condensed Medium"/>
                  </a:rPr>
                  <a:t>partition/cluster overlap </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304" name="Google Shape;304;p28"/>
              <p:cNvSpPr/>
              <p:nvPr/>
            </p:nvSpPr>
            <p:spPr>
              <a:xfrm>
                <a:off x="3813929" y="3030850"/>
                <a:ext cx="1896549" cy="656075"/>
              </a:xfrm>
              <a:custGeom>
                <a:avLst/>
                <a:gdLst/>
                <a:ahLst/>
                <a:cxnLst/>
                <a:rect l="l" t="t" r="r" b="b"/>
                <a:pathLst>
                  <a:path w="87298" h="26243" extrusionOk="0">
                    <a:moveTo>
                      <a:pt x="14979" y="1"/>
                    </a:moveTo>
                    <a:cubicBezTo>
                      <a:pt x="6704" y="1"/>
                      <a:pt x="1" y="6704"/>
                      <a:pt x="1" y="14979"/>
                    </a:cubicBezTo>
                    <a:lnTo>
                      <a:pt x="1" y="26242"/>
                    </a:lnTo>
                    <a:lnTo>
                      <a:pt x="78356" y="26242"/>
                    </a:lnTo>
                    <a:lnTo>
                      <a:pt x="87297" y="13407"/>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Hierarchical clustering</a:t>
                </a:r>
                <a:endParaRPr sz="1100">
                  <a:solidFill>
                    <a:srgbClr val="434343"/>
                  </a:solidFill>
                  <a:latin typeface="Roboto"/>
                  <a:ea typeface="Roboto"/>
                  <a:cs typeface="Roboto"/>
                  <a:sym typeface="Roboto"/>
                </a:endParaRPr>
              </a:p>
              <a:p>
                <a:pPr marL="0" lvl="0" indent="0" algn="ctr" rtl="0">
                  <a:spcBef>
                    <a:spcPts val="0"/>
                  </a:spcBef>
                  <a:spcAft>
                    <a:spcPts val="0"/>
                  </a:spcAft>
                  <a:buNone/>
                </a:pPr>
                <a:r>
                  <a:rPr lang="en" sz="1100">
                    <a:solidFill>
                      <a:srgbClr val="434343"/>
                    </a:solidFill>
                    <a:latin typeface="Roboto"/>
                    <a:ea typeface="Roboto"/>
                    <a:cs typeface="Roboto"/>
                    <a:sym typeface="Roboto"/>
                  </a:rPr>
                  <a:t>HeatMap expression</a:t>
                </a:r>
                <a:endParaRPr sz="1100">
                  <a:solidFill>
                    <a:srgbClr val="434343"/>
                  </a:solidFill>
                  <a:latin typeface="Roboto"/>
                  <a:ea typeface="Roboto"/>
                  <a:cs typeface="Roboto"/>
                  <a:sym typeface="Roboto"/>
                </a:endParaRPr>
              </a:p>
            </p:txBody>
          </p:sp>
          <p:sp>
            <p:nvSpPr>
              <p:cNvPr id="305" name="Google Shape;305;p28"/>
              <p:cNvSpPr/>
              <p:nvPr/>
            </p:nvSpPr>
            <p:spPr>
              <a:xfrm>
                <a:off x="3035625" y="3030850"/>
                <a:ext cx="2674869" cy="656075"/>
              </a:xfrm>
              <a:custGeom>
                <a:avLst/>
                <a:gdLst/>
                <a:ahLst/>
                <a:cxnLst/>
                <a:rect l="l" t="t" r="r" b="b"/>
                <a:pathLst>
                  <a:path w="123124" h="26243" extrusionOk="0">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
          <p:nvSpPr>
            <p:cNvPr id="306" name="Google Shape;306;p28"/>
            <p:cNvSpPr/>
            <p:nvPr/>
          </p:nvSpPr>
          <p:spPr>
            <a:xfrm>
              <a:off x="2214100" y="3092350"/>
              <a:ext cx="1134675" cy="797425"/>
            </a:xfrm>
            <a:custGeom>
              <a:avLst/>
              <a:gdLst/>
              <a:ahLst/>
              <a:cxnLst/>
              <a:rect l="l" t="t" r="r" b="b"/>
              <a:pathLst>
                <a:path w="45387" h="31897" extrusionOk="0">
                  <a:moveTo>
                    <a:pt x="0" y="0"/>
                  </a:moveTo>
                  <a:lnTo>
                    <a:pt x="31897" y="31897"/>
                  </a:lnTo>
                  <a:cubicBezTo>
                    <a:pt x="40124" y="23741"/>
                    <a:pt x="45256" y="12478"/>
                    <a:pt x="45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
        <p:nvSpPr>
          <p:cNvPr id="307" name="Google Shape;307;p28"/>
          <p:cNvSpPr/>
          <p:nvPr/>
        </p:nvSpPr>
        <p:spPr>
          <a:xfrm>
            <a:off x="655475" y="2219775"/>
            <a:ext cx="1330850" cy="1330850"/>
          </a:xfrm>
          <a:custGeom>
            <a:avLst/>
            <a:gdLst/>
            <a:ahLst/>
            <a:cxnLst/>
            <a:rect l="l" t="t" r="r" b="b"/>
            <a:pathLst>
              <a:path w="53234" h="53234" extrusionOk="0">
                <a:moveTo>
                  <a:pt x="26611" y="1"/>
                </a:moveTo>
                <a:cubicBezTo>
                  <a:pt x="11919" y="1"/>
                  <a:pt x="1" y="11919"/>
                  <a:pt x="1" y="26623"/>
                </a:cubicBezTo>
                <a:cubicBezTo>
                  <a:pt x="1" y="40756"/>
                  <a:pt x="11002" y="52317"/>
                  <a:pt x="24920" y="53186"/>
                </a:cubicBezTo>
                <a:cubicBezTo>
                  <a:pt x="25480" y="53222"/>
                  <a:pt x="26051" y="53234"/>
                  <a:pt x="26611" y="53234"/>
                </a:cubicBezTo>
                <a:cubicBezTo>
                  <a:pt x="41315" y="53234"/>
                  <a:pt x="53233" y="41315"/>
                  <a:pt x="53233" y="26623"/>
                </a:cubicBezTo>
                <a:cubicBezTo>
                  <a:pt x="53233" y="17098"/>
                  <a:pt x="48245" y="8740"/>
                  <a:pt x="40732" y="4037"/>
                </a:cubicBezTo>
                <a:cubicBezTo>
                  <a:pt x="36636" y="1477"/>
                  <a:pt x="31802" y="1"/>
                  <a:pt x="26611" y="1"/>
                </a:cubicBezTo>
                <a:close/>
              </a:path>
            </a:pathLst>
          </a:cu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434343"/>
                </a:solidFill>
                <a:latin typeface="Fira Sans Extra Condensed Medium"/>
                <a:ea typeface="Fira Sans Extra Condensed Medium"/>
                <a:cs typeface="Fira Sans Extra Condensed Medium"/>
                <a:sym typeface="Fira Sans Extra Condensed Medium"/>
              </a:rPr>
              <a:t>UMAP</a:t>
            </a:r>
            <a:endParaRPr sz="2000">
              <a:solidFill>
                <a:srgbClr val="434343"/>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Clr>
                <a:schemeClr val="dk1"/>
              </a:buClr>
              <a:buSzPts val="1100"/>
              <a:buFont typeface="Arial"/>
              <a:buNone/>
            </a:pPr>
            <a:r>
              <a:rPr lang="en" sz="2000">
                <a:solidFill>
                  <a:srgbClr val="434343"/>
                </a:solidFill>
                <a:latin typeface="Fira Sans Extra Condensed Medium"/>
                <a:ea typeface="Fira Sans Extra Condensed Medium"/>
                <a:cs typeface="Fira Sans Extra Condensed Medium"/>
                <a:sym typeface="Fira Sans Extra Condensed Medium"/>
              </a:rPr>
              <a:t>Pipeline</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308" name="Google Shape;308;p28"/>
          <p:cNvSpPr txBox="1"/>
          <p:nvPr/>
        </p:nvSpPr>
        <p:spPr>
          <a:xfrm>
            <a:off x="1568475" y="1882850"/>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1</a:t>
            </a:r>
            <a:endParaRPr b="1">
              <a:solidFill>
                <a:srgbClr val="FFFFFF"/>
              </a:solidFill>
            </a:endParaRPr>
          </a:p>
        </p:txBody>
      </p:sp>
      <p:sp>
        <p:nvSpPr>
          <p:cNvPr id="309" name="Google Shape;309;p28"/>
          <p:cNvSpPr txBox="1"/>
          <p:nvPr/>
        </p:nvSpPr>
        <p:spPr>
          <a:xfrm>
            <a:off x="2040013" y="2382338"/>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2</a:t>
            </a:r>
            <a:endParaRPr b="1">
              <a:solidFill>
                <a:srgbClr val="FFFFFF"/>
              </a:solidFill>
            </a:endParaRPr>
          </a:p>
        </p:txBody>
      </p:sp>
      <p:sp>
        <p:nvSpPr>
          <p:cNvPr id="310" name="Google Shape;310;p28"/>
          <p:cNvSpPr txBox="1"/>
          <p:nvPr/>
        </p:nvSpPr>
        <p:spPr>
          <a:xfrm>
            <a:off x="2040013" y="3023613"/>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3</a:t>
            </a:r>
            <a:endParaRPr b="1">
              <a:solidFill>
                <a:srgbClr val="FFFFFF"/>
              </a:solidFill>
            </a:endParaRPr>
          </a:p>
        </p:txBody>
      </p:sp>
      <p:sp>
        <p:nvSpPr>
          <p:cNvPr id="311" name="Google Shape;311;p28"/>
          <p:cNvSpPr txBox="1"/>
          <p:nvPr/>
        </p:nvSpPr>
        <p:spPr>
          <a:xfrm>
            <a:off x="1568463" y="3550613"/>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4</a:t>
            </a:r>
            <a:endParaRPr b="1">
              <a:solidFill>
                <a:srgbClr val="FFFFFF"/>
              </a:solidFill>
            </a:endParaRPr>
          </a:p>
        </p:txBody>
      </p:sp>
      <p:sp>
        <p:nvSpPr>
          <p:cNvPr id="312" name="Google Shape;312;p28"/>
          <p:cNvSpPr txBox="1"/>
          <p:nvPr/>
        </p:nvSpPr>
        <p:spPr>
          <a:xfrm>
            <a:off x="1232500" y="24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computational workflow</a:t>
            </a:r>
            <a:endParaRPr sz="2100">
              <a:solidFill>
                <a:srgbClr val="0070C0"/>
              </a:solidFill>
              <a:latin typeface="Impact"/>
              <a:ea typeface="Impact"/>
              <a:cs typeface="Impact"/>
              <a:sym typeface="Impact"/>
            </a:endParaRPr>
          </a:p>
        </p:txBody>
      </p:sp>
      <p:sp>
        <p:nvSpPr>
          <p:cNvPr id="313" name="Google Shape;313;p28"/>
          <p:cNvSpPr txBox="1"/>
          <p:nvPr/>
        </p:nvSpPr>
        <p:spPr>
          <a:xfrm>
            <a:off x="4961650" y="497550"/>
            <a:ext cx="11001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sp>
        <p:nvSpPr>
          <p:cNvPr id="314" name="Google Shape;314;p28"/>
          <p:cNvSpPr txBox="1"/>
          <p:nvPr/>
        </p:nvSpPr>
        <p:spPr>
          <a:xfrm>
            <a:off x="2389300" y="497550"/>
            <a:ext cx="20712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Function description</a:t>
            </a:r>
            <a:endParaRPr b="1"/>
          </a:p>
        </p:txBody>
      </p:sp>
      <p:sp>
        <p:nvSpPr>
          <p:cNvPr id="315" name="Google Shape;315;p28"/>
          <p:cNvSpPr txBox="1"/>
          <p:nvPr/>
        </p:nvSpPr>
        <p:spPr>
          <a:xfrm>
            <a:off x="876275" y="3550625"/>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5</a:t>
            </a:r>
            <a:endParaRPr b="1">
              <a:solidFill>
                <a:srgbClr val="FFFFFF"/>
              </a:solidFill>
            </a:endParaRPr>
          </a:p>
        </p:txBody>
      </p:sp>
      <p:sp>
        <p:nvSpPr>
          <p:cNvPr id="316" name="Google Shape;316;p28"/>
          <p:cNvSpPr txBox="1"/>
          <p:nvPr/>
        </p:nvSpPr>
        <p:spPr>
          <a:xfrm>
            <a:off x="331175" y="497550"/>
            <a:ext cx="15864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sz="1000" b="1"/>
          </a:p>
        </p:txBody>
      </p:sp>
      <p:sp>
        <p:nvSpPr>
          <p:cNvPr id="317" name="Google Shape;317;p28"/>
          <p:cNvSpPr txBox="1"/>
          <p:nvPr/>
        </p:nvSpPr>
        <p:spPr>
          <a:xfrm>
            <a:off x="45350" y="1224588"/>
            <a:ext cx="1246800" cy="6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Single cell </a:t>
            </a:r>
            <a:endParaRPr sz="17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marker expression dataframe  </a:t>
            </a:r>
            <a:endParaRPr sz="17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700">
              <a:solidFill>
                <a:srgbClr val="434343"/>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23" name="Google Shape;323;p2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78200" y="651700"/>
            <a:ext cx="3099424" cy="4419599"/>
          </a:xfrm>
          <a:prstGeom prst="rect">
            <a:avLst/>
          </a:prstGeom>
          <a:noFill/>
          <a:ln>
            <a:noFill/>
          </a:ln>
        </p:spPr>
      </p:pic>
      <p:pic>
        <p:nvPicPr>
          <p:cNvPr id="324" name="Google Shape;324;p2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85175" y="3620600"/>
            <a:ext cx="1235275" cy="1415224"/>
          </a:xfrm>
          <a:prstGeom prst="rect">
            <a:avLst/>
          </a:prstGeom>
          <a:noFill/>
          <a:ln>
            <a:noFill/>
          </a:ln>
        </p:spPr>
      </p:pic>
      <p:sp>
        <p:nvSpPr>
          <p:cNvPr id="325" name="Google Shape;325;p29"/>
          <p:cNvSpPr txBox="1"/>
          <p:nvPr/>
        </p:nvSpPr>
        <p:spPr>
          <a:xfrm>
            <a:off x="1232500" y="24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computational workflow</a:t>
            </a:r>
            <a:endParaRPr sz="2100">
              <a:solidFill>
                <a:srgbClr val="0070C0"/>
              </a:solidFill>
              <a:latin typeface="Impact"/>
              <a:ea typeface="Impact"/>
              <a:cs typeface="Impact"/>
              <a:sym typeface="Impact"/>
            </a:endParaRPr>
          </a:p>
        </p:txBody>
      </p:sp>
      <p:pic>
        <p:nvPicPr>
          <p:cNvPr id="326" name="Google Shape;326;p2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7650" y="734525"/>
            <a:ext cx="2615202" cy="2954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0"/>
          <p:cNvSpPr/>
          <p:nvPr/>
        </p:nvSpPr>
        <p:spPr>
          <a:xfrm>
            <a:off x="390550" y="3507300"/>
            <a:ext cx="397500" cy="62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204475" y="2494525"/>
            <a:ext cx="21750" cy="21750"/>
          </a:xfrm>
          <a:custGeom>
            <a:avLst/>
            <a:gdLst/>
            <a:ahLst/>
            <a:cxnLst/>
            <a:rect l="l" t="t" r="r" b="b"/>
            <a:pathLst>
              <a:path w="870" h="870" extrusionOk="0">
                <a:moveTo>
                  <a:pt x="441" y="0"/>
                </a:moveTo>
                <a:lnTo>
                  <a:pt x="1" y="441"/>
                </a:lnTo>
                <a:lnTo>
                  <a:pt x="441" y="869"/>
                </a:lnTo>
                <a:lnTo>
                  <a:pt x="870" y="441"/>
                </a:lnTo>
                <a:lnTo>
                  <a:pt x="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074400" y="2624900"/>
            <a:ext cx="21750" cy="21750"/>
          </a:xfrm>
          <a:custGeom>
            <a:avLst/>
            <a:gdLst/>
            <a:ahLst/>
            <a:cxnLst/>
            <a:rect l="l" t="t" r="r" b="b"/>
            <a:pathLst>
              <a:path w="870" h="870" extrusionOk="0">
                <a:moveTo>
                  <a:pt x="429" y="0"/>
                </a:moveTo>
                <a:lnTo>
                  <a:pt x="1" y="429"/>
                </a:lnTo>
                <a:lnTo>
                  <a:pt x="429" y="869"/>
                </a:lnTo>
                <a:lnTo>
                  <a:pt x="870" y="429"/>
                </a:lnTo>
                <a:lnTo>
                  <a:pt x="4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2172025" y="2505525"/>
            <a:ext cx="21775" cy="21750"/>
          </a:xfrm>
          <a:custGeom>
            <a:avLst/>
            <a:gdLst/>
            <a:ahLst/>
            <a:cxnLst/>
            <a:rect l="l" t="t" r="r" b="b"/>
            <a:pathLst>
              <a:path w="871" h="870" extrusionOk="0">
                <a:moveTo>
                  <a:pt x="430" y="1"/>
                </a:moveTo>
                <a:lnTo>
                  <a:pt x="1" y="429"/>
                </a:lnTo>
                <a:lnTo>
                  <a:pt x="430" y="870"/>
                </a:lnTo>
                <a:lnTo>
                  <a:pt x="870" y="429"/>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2193775" y="2527250"/>
            <a:ext cx="21750" cy="21775"/>
          </a:xfrm>
          <a:custGeom>
            <a:avLst/>
            <a:gdLst/>
            <a:ahLst/>
            <a:cxnLst/>
            <a:rect l="l" t="t" r="r" b="b"/>
            <a:pathLst>
              <a:path w="870" h="871" extrusionOk="0">
                <a:moveTo>
                  <a:pt x="429" y="1"/>
                </a:moveTo>
                <a:lnTo>
                  <a:pt x="0" y="430"/>
                </a:lnTo>
                <a:lnTo>
                  <a:pt x="429" y="870"/>
                </a:lnTo>
                <a:lnTo>
                  <a:pt x="869" y="430"/>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2085125" y="2592450"/>
            <a:ext cx="21750" cy="21450"/>
          </a:xfrm>
          <a:custGeom>
            <a:avLst/>
            <a:gdLst/>
            <a:ahLst/>
            <a:cxnLst/>
            <a:rect l="l" t="t" r="r" b="b"/>
            <a:pathLst>
              <a:path w="870" h="858" extrusionOk="0">
                <a:moveTo>
                  <a:pt x="441" y="0"/>
                </a:moveTo>
                <a:lnTo>
                  <a:pt x="0" y="429"/>
                </a:lnTo>
                <a:lnTo>
                  <a:pt x="441" y="858"/>
                </a:lnTo>
                <a:lnTo>
                  <a:pt x="869" y="429"/>
                </a:lnTo>
                <a:lnTo>
                  <a:pt x="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2106850" y="2614175"/>
            <a:ext cx="21750" cy="21450"/>
          </a:xfrm>
          <a:custGeom>
            <a:avLst/>
            <a:gdLst/>
            <a:ahLst/>
            <a:cxnLst/>
            <a:rect l="l" t="t" r="r" b="b"/>
            <a:pathLst>
              <a:path w="870" h="858" extrusionOk="0">
                <a:moveTo>
                  <a:pt x="441" y="1"/>
                </a:moveTo>
                <a:lnTo>
                  <a:pt x="0" y="429"/>
                </a:lnTo>
                <a:lnTo>
                  <a:pt x="441" y="858"/>
                </a:lnTo>
                <a:lnTo>
                  <a:pt x="870" y="429"/>
                </a:lnTo>
                <a:lnTo>
                  <a:pt x="4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2117875" y="2559700"/>
            <a:ext cx="43175" cy="43500"/>
          </a:xfrm>
          <a:custGeom>
            <a:avLst/>
            <a:gdLst/>
            <a:ahLst/>
            <a:cxnLst/>
            <a:rect l="l" t="t" r="r" b="b"/>
            <a:pathLst>
              <a:path w="1727" h="1740" extrusionOk="0">
                <a:moveTo>
                  <a:pt x="429" y="1"/>
                </a:moveTo>
                <a:lnTo>
                  <a:pt x="0" y="441"/>
                </a:lnTo>
                <a:lnTo>
                  <a:pt x="1298" y="1739"/>
                </a:lnTo>
                <a:lnTo>
                  <a:pt x="1726" y="1310"/>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2139300" y="2537975"/>
            <a:ext cx="43475" cy="43475"/>
          </a:xfrm>
          <a:custGeom>
            <a:avLst/>
            <a:gdLst/>
            <a:ahLst/>
            <a:cxnLst/>
            <a:rect l="l" t="t" r="r" b="b"/>
            <a:pathLst>
              <a:path w="1739" h="1739" extrusionOk="0">
                <a:moveTo>
                  <a:pt x="441" y="1"/>
                </a:moveTo>
                <a:lnTo>
                  <a:pt x="0" y="441"/>
                </a:lnTo>
                <a:lnTo>
                  <a:pt x="1310" y="1739"/>
                </a:lnTo>
                <a:lnTo>
                  <a:pt x="1739" y="1310"/>
                </a:lnTo>
                <a:lnTo>
                  <a:pt x="4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2161025" y="3092500"/>
            <a:ext cx="14600" cy="14925"/>
          </a:xfrm>
          <a:custGeom>
            <a:avLst/>
            <a:gdLst/>
            <a:ahLst/>
            <a:cxnLst/>
            <a:rect l="l" t="t" r="r" b="b"/>
            <a:pathLst>
              <a:path w="584" h="597" extrusionOk="0">
                <a:moveTo>
                  <a:pt x="0" y="1"/>
                </a:moveTo>
                <a:lnTo>
                  <a:pt x="0" y="596"/>
                </a:lnTo>
                <a:lnTo>
                  <a:pt x="584" y="596"/>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2146450" y="3166625"/>
            <a:ext cx="44075" cy="44075"/>
          </a:xfrm>
          <a:custGeom>
            <a:avLst/>
            <a:gdLst/>
            <a:ahLst/>
            <a:cxnLst/>
            <a:rect l="l" t="t" r="r" b="b"/>
            <a:pathLst>
              <a:path w="1763" h="1763" extrusionOk="0">
                <a:moveTo>
                  <a:pt x="583" y="1"/>
                </a:moveTo>
                <a:lnTo>
                  <a:pt x="583" y="596"/>
                </a:lnTo>
                <a:lnTo>
                  <a:pt x="0" y="596"/>
                </a:lnTo>
                <a:lnTo>
                  <a:pt x="0" y="1179"/>
                </a:lnTo>
                <a:lnTo>
                  <a:pt x="583" y="1179"/>
                </a:lnTo>
                <a:lnTo>
                  <a:pt x="583" y="1763"/>
                </a:lnTo>
                <a:lnTo>
                  <a:pt x="1167" y="1763"/>
                </a:lnTo>
                <a:lnTo>
                  <a:pt x="1167" y="1179"/>
                </a:lnTo>
                <a:lnTo>
                  <a:pt x="1762" y="1179"/>
                </a:lnTo>
                <a:lnTo>
                  <a:pt x="1762" y="596"/>
                </a:lnTo>
                <a:lnTo>
                  <a:pt x="1167" y="596"/>
                </a:lnTo>
                <a:lnTo>
                  <a:pt x="1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1807400" y="3730375"/>
            <a:ext cx="17900" cy="17900"/>
          </a:xfrm>
          <a:custGeom>
            <a:avLst/>
            <a:gdLst/>
            <a:ahLst/>
            <a:cxnLst/>
            <a:rect l="l" t="t" r="r" b="b"/>
            <a:pathLst>
              <a:path w="716" h="716" extrusionOk="0">
                <a:moveTo>
                  <a:pt x="1" y="1"/>
                </a:moveTo>
                <a:lnTo>
                  <a:pt x="1" y="715"/>
                </a:lnTo>
                <a:lnTo>
                  <a:pt x="715" y="715"/>
                </a:lnTo>
                <a:lnTo>
                  <a:pt x="7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txBox="1"/>
          <p:nvPr/>
        </p:nvSpPr>
        <p:spPr>
          <a:xfrm>
            <a:off x="4515425" y="1073050"/>
            <a:ext cx="2890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200 clusters </a:t>
            </a:r>
            <a:endParaRPr sz="16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 UMAP coordinates single cells</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344" name="Google Shape;344;p30"/>
          <p:cNvSpPr/>
          <p:nvPr/>
        </p:nvSpPr>
        <p:spPr>
          <a:xfrm>
            <a:off x="2122656" y="944450"/>
            <a:ext cx="2261455" cy="656375"/>
          </a:xfrm>
          <a:custGeom>
            <a:avLst/>
            <a:gdLst/>
            <a:ahLst/>
            <a:cxnLst/>
            <a:rect l="l" t="t" r="r" b="b"/>
            <a:pathLst>
              <a:path w="87298" h="26255" extrusionOk="0">
                <a:moveTo>
                  <a:pt x="14979" y="1"/>
                </a:moveTo>
                <a:cubicBezTo>
                  <a:pt x="6704" y="1"/>
                  <a:pt x="1" y="6716"/>
                  <a:pt x="1" y="14979"/>
                </a:cubicBezTo>
                <a:lnTo>
                  <a:pt x="1" y="26254"/>
                </a:lnTo>
                <a:lnTo>
                  <a:pt x="78356" y="26254"/>
                </a:lnTo>
                <a:lnTo>
                  <a:pt x="87297" y="13419"/>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Clara clustering </a:t>
            </a:r>
            <a:endParaRPr sz="1000">
              <a:solidFill>
                <a:srgbClr val="434343"/>
              </a:solidFill>
              <a:latin typeface="Roboto"/>
              <a:ea typeface="Roboto"/>
              <a:cs typeface="Roboto"/>
              <a:sym typeface="Roboto"/>
            </a:endParaRPr>
          </a:p>
          <a:p>
            <a:pPr marL="0" lvl="0" indent="0" algn="ctr" rtl="0">
              <a:spcBef>
                <a:spcPts val="0"/>
              </a:spcBef>
              <a:spcAft>
                <a:spcPts val="0"/>
              </a:spcAft>
              <a:buNone/>
            </a:pPr>
            <a:r>
              <a:rPr lang="en" sz="1000">
                <a:solidFill>
                  <a:srgbClr val="434343"/>
                </a:solidFill>
                <a:latin typeface="Roboto"/>
                <a:ea typeface="Roboto"/>
                <a:cs typeface="Roboto"/>
                <a:sym typeface="Roboto"/>
              </a:rPr>
              <a:t>+ UMAP Dimensionality reduction</a:t>
            </a:r>
            <a:endParaRPr sz="1000">
              <a:solidFill>
                <a:srgbClr val="434343"/>
              </a:solidFill>
              <a:latin typeface="Roboto"/>
              <a:ea typeface="Roboto"/>
              <a:cs typeface="Roboto"/>
              <a:sym typeface="Roboto"/>
            </a:endParaRPr>
          </a:p>
        </p:txBody>
      </p:sp>
      <p:sp>
        <p:nvSpPr>
          <p:cNvPr id="345" name="Google Shape;345;p30"/>
          <p:cNvSpPr/>
          <p:nvPr/>
        </p:nvSpPr>
        <p:spPr>
          <a:xfrm>
            <a:off x="1402300" y="946250"/>
            <a:ext cx="3058206" cy="1236475"/>
          </a:xfrm>
          <a:custGeom>
            <a:avLst/>
            <a:gdLst/>
            <a:ahLst/>
            <a:cxnLst/>
            <a:rect l="l" t="t" r="r" b="b"/>
            <a:pathLst>
              <a:path w="126529" h="49459" extrusionOk="0">
                <a:moveTo>
                  <a:pt x="112896" y="0"/>
                </a:moveTo>
                <a:lnTo>
                  <a:pt x="121992" y="13347"/>
                </a:lnTo>
                <a:lnTo>
                  <a:pt x="115634" y="22467"/>
                </a:lnTo>
                <a:lnTo>
                  <a:pt x="24396" y="22467"/>
                </a:lnTo>
                <a:lnTo>
                  <a:pt x="24396" y="22432"/>
                </a:lnTo>
                <a:lnTo>
                  <a:pt x="24373" y="22432"/>
                </a:lnTo>
                <a:lnTo>
                  <a:pt x="0" y="46804"/>
                </a:lnTo>
                <a:lnTo>
                  <a:pt x="2644" y="49459"/>
                </a:lnTo>
                <a:lnTo>
                  <a:pt x="25897" y="26194"/>
                </a:lnTo>
                <a:lnTo>
                  <a:pt x="117587" y="26194"/>
                </a:lnTo>
                <a:lnTo>
                  <a:pt x="126528" y="13383"/>
                </a:lnTo>
                <a:lnTo>
                  <a:pt x="117587" y="0"/>
                </a:ln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A86E8"/>
              </a:highlight>
            </a:endParaRPr>
          </a:p>
        </p:txBody>
      </p:sp>
      <p:sp>
        <p:nvSpPr>
          <p:cNvPr id="346" name="Google Shape;346;p30"/>
          <p:cNvSpPr/>
          <p:nvPr/>
        </p:nvSpPr>
        <p:spPr>
          <a:xfrm>
            <a:off x="1326100" y="1745025"/>
            <a:ext cx="809950" cy="1152850"/>
          </a:xfrm>
          <a:custGeom>
            <a:avLst/>
            <a:gdLst/>
            <a:ahLst/>
            <a:cxnLst/>
            <a:rect l="l" t="t" r="r" b="b"/>
            <a:pathLst>
              <a:path w="32398" h="46114" extrusionOk="0">
                <a:moveTo>
                  <a:pt x="0" y="0"/>
                </a:moveTo>
                <a:lnTo>
                  <a:pt x="0" y="46113"/>
                </a:lnTo>
                <a:lnTo>
                  <a:pt x="23384" y="22729"/>
                </a:lnTo>
                <a:lnTo>
                  <a:pt x="25754" y="20372"/>
                </a:lnTo>
                <a:lnTo>
                  <a:pt x="32397" y="13728"/>
                </a:lnTo>
                <a:cubicBezTo>
                  <a:pt x="24158" y="5299"/>
                  <a:pt x="12692" y="60"/>
                  <a:pt x="0" y="0"/>
                </a:cubicBez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0"/>
          <p:cNvGrpSpPr/>
          <p:nvPr/>
        </p:nvGrpSpPr>
        <p:grpSpPr>
          <a:xfrm>
            <a:off x="1326100" y="2897850"/>
            <a:ext cx="6666450" cy="1493775"/>
            <a:chOff x="2214100" y="3092350"/>
            <a:chExt cx="6666450" cy="1493775"/>
          </a:xfrm>
        </p:grpSpPr>
        <p:grpSp>
          <p:nvGrpSpPr>
            <p:cNvPr id="348" name="Google Shape;348;p30"/>
            <p:cNvGrpSpPr/>
            <p:nvPr/>
          </p:nvGrpSpPr>
          <p:grpSpPr>
            <a:xfrm>
              <a:off x="2290600" y="3911025"/>
              <a:ext cx="6589950" cy="675100"/>
              <a:chOff x="2290600" y="3911025"/>
              <a:chExt cx="6589950" cy="675100"/>
            </a:xfrm>
          </p:grpSpPr>
          <p:sp>
            <p:nvSpPr>
              <p:cNvPr id="349" name="Google Shape;349;p30"/>
              <p:cNvSpPr txBox="1"/>
              <p:nvPr/>
            </p:nvSpPr>
            <p:spPr>
              <a:xfrm>
                <a:off x="5961550" y="4075850"/>
                <a:ext cx="291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Single cell visualization - 2D plot</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350" name="Google Shape;350;p30"/>
              <p:cNvSpPr/>
              <p:nvPr/>
            </p:nvSpPr>
            <p:spPr>
              <a:xfrm>
                <a:off x="3408137" y="3929175"/>
                <a:ext cx="2487557" cy="656375"/>
              </a:xfrm>
              <a:custGeom>
                <a:avLst/>
                <a:gdLst/>
                <a:ahLst/>
                <a:cxnLst/>
                <a:rect l="l" t="t" r="r" b="b"/>
                <a:pathLst>
                  <a:path w="87298" h="26255" extrusionOk="0">
                    <a:moveTo>
                      <a:pt x="14979" y="1"/>
                    </a:moveTo>
                    <a:cubicBezTo>
                      <a:pt x="6704" y="1"/>
                      <a:pt x="1" y="6704"/>
                      <a:pt x="1" y="14979"/>
                    </a:cubicBezTo>
                    <a:lnTo>
                      <a:pt x="1" y="26254"/>
                    </a:lnTo>
                    <a:lnTo>
                      <a:pt x="78356" y="26254"/>
                    </a:lnTo>
                    <a:lnTo>
                      <a:pt x="87297" y="13419"/>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ggplot- geom_point</a:t>
                </a:r>
                <a:endParaRPr sz="1200">
                  <a:solidFill>
                    <a:srgbClr val="434343"/>
                  </a:solidFill>
                  <a:latin typeface="Roboto"/>
                  <a:ea typeface="Roboto"/>
                  <a:cs typeface="Roboto"/>
                  <a:sym typeface="Roboto"/>
                </a:endParaRPr>
              </a:p>
              <a:p>
                <a:pPr marL="0" lvl="0" indent="0" algn="ctr" rtl="0">
                  <a:spcBef>
                    <a:spcPts val="0"/>
                  </a:spcBef>
                  <a:spcAft>
                    <a:spcPts val="0"/>
                  </a:spcAft>
                  <a:buNone/>
                </a:pPr>
                <a:r>
                  <a:rPr lang="en" sz="1200">
                    <a:solidFill>
                      <a:srgbClr val="434343"/>
                    </a:solidFill>
                    <a:latin typeface="Roboto"/>
                    <a:ea typeface="Roboto"/>
                    <a:cs typeface="Roboto"/>
                    <a:sym typeface="Roboto"/>
                  </a:rPr>
                  <a:t>UMAP X &amp; Y coordinates</a:t>
                </a:r>
                <a:endParaRPr sz="1200">
                  <a:solidFill>
                    <a:srgbClr val="434343"/>
                  </a:solidFill>
                  <a:latin typeface="Roboto"/>
                  <a:ea typeface="Roboto"/>
                  <a:cs typeface="Roboto"/>
                  <a:sym typeface="Roboto"/>
                </a:endParaRPr>
              </a:p>
            </p:txBody>
          </p:sp>
          <p:sp>
            <p:nvSpPr>
              <p:cNvPr id="351" name="Google Shape;351;p30"/>
              <p:cNvSpPr/>
              <p:nvPr/>
            </p:nvSpPr>
            <p:spPr>
              <a:xfrm>
                <a:off x="2290600" y="3911025"/>
                <a:ext cx="3605102" cy="675100"/>
              </a:xfrm>
              <a:custGeom>
                <a:avLst/>
                <a:gdLst/>
                <a:ahLst/>
                <a:cxnLst/>
                <a:rect l="l" t="t" r="r" b="b"/>
                <a:pathLst>
                  <a:path w="126517" h="27004" extrusionOk="0">
                    <a:moveTo>
                      <a:pt x="2632" y="1"/>
                    </a:moveTo>
                    <a:lnTo>
                      <a:pt x="0" y="2632"/>
                    </a:lnTo>
                    <a:lnTo>
                      <a:pt x="24384" y="26968"/>
                    </a:lnTo>
                    <a:lnTo>
                      <a:pt x="24384" y="27004"/>
                    </a:lnTo>
                    <a:lnTo>
                      <a:pt x="117575" y="27004"/>
                    </a:lnTo>
                    <a:lnTo>
                      <a:pt x="126516" y="14193"/>
                    </a:lnTo>
                    <a:lnTo>
                      <a:pt x="117575" y="810"/>
                    </a:lnTo>
                    <a:lnTo>
                      <a:pt x="112884" y="810"/>
                    </a:lnTo>
                    <a:lnTo>
                      <a:pt x="121980" y="14157"/>
                    </a:lnTo>
                    <a:lnTo>
                      <a:pt x="115622" y="23277"/>
                    </a:lnTo>
                    <a:lnTo>
                      <a:pt x="25885" y="23277"/>
                    </a:lnTo>
                    <a:lnTo>
                      <a:pt x="2632" y="1"/>
                    </a:lnTo>
                    <a:close/>
                  </a:path>
                </a:pathLst>
              </a:custGeom>
              <a:solidFill>
                <a:srgbClr val="93C47D"/>
              </a:solidFill>
              <a:ln>
                <a:noFill/>
              </a:ln>
            </p:spPr>
            <p:txBody>
              <a:bodyPr spcFirstLastPara="1" wrap="square" lIns="91425" tIns="91425" rIns="274300" bIns="91425" anchor="ctr" anchorCtr="0">
                <a:noAutofit/>
              </a:bodyPr>
              <a:lstStyle/>
              <a:p>
                <a:pPr marL="0" lvl="0" indent="0" algn="l" rtl="0">
                  <a:spcBef>
                    <a:spcPts val="0"/>
                  </a:spcBef>
                  <a:spcAft>
                    <a:spcPts val="0"/>
                  </a:spcAft>
                  <a:buNone/>
                </a:pPr>
                <a:endParaRPr/>
              </a:p>
            </p:txBody>
          </p:sp>
        </p:grpSp>
        <p:sp>
          <p:nvSpPr>
            <p:cNvPr id="352" name="Google Shape;352;p30"/>
            <p:cNvSpPr/>
            <p:nvPr/>
          </p:nvSpPr>
          <p:spPr>
            <a:xfrm>
              <a:off x="2214100" y="3092350"/>
              <a:ext cx="797450" cy="1127525"/>
            </a:xfrm>
            <a:custGeom>
              <a:avLst/>
              <a:gdLst/>
              <a:ahLst/>
              <a:cxnLst/>
              <a:rect l="l" t="t" r="r" b="b"/>
              <a:pathLst>
                <a:path w="31898" h="45101" extrusionOk="0">
                  <a:moveTo>
                    <a:pt x="0" y="0"/>
                  </a:moveTo>
                  <a:lnTo>
                    <a:pt x="0" y="45101"/>
                  </a:lnTo>
                  <a:cubicBezTo>
                    <a:pt x="12431" y="45041"/>
                    <a:pt x="23694" y="40017"/>
                    <a:pt x="31897" y="31897"/>
                  </a:cubicBezTo>
                  <a:lnTo>
                    <a:pt x="0" y="0"/>
                  </a:ln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30"/>
          <p:cNvGrpSpPr/>
          <p:nvPr/>
        </p:nvGrpSpPr>
        <p:grpSpPr>
          <a:xfrm>
            <a:off x="1326100" y="1813900"/>
            <a:ext cx="6119925" cy="1083975"/>
            <a:chOff x="2214100" y="2008400"/>
            <a:chExt cx="6119925" cy="1083975"/>
          </a:xfrm>
        </p:grpSpPr>
        <p:grpSp>
          <p:nvGrpSpPr>
            <p:cNvPr id="354" name="Google Shape;354;p30"/>
            <p:cNvGrpSpPr/>
            <p:nvPr/>
          </p:nvGrpSpPr>
          <p:grpSpPr>
            <a:xfrm>
              <a:off x="3035625" y="2008400"/>
              <a:ext cx="5298400" cy="656075"/>
              <a:chOff x="3035625" y="2008400"/>
              <a:chExt cx="5298400" cy="656075"/>
            </a:xfrm>
          </p:grpSpPr>
          <p:sp>
            <p:nvSpPr>
              <p:cNvPr id="355" name="Google Shape;355;p30"/>
              <p:cNvSpPr txBox="1"/>
              <p:nvPr/>
            </p:nvSpPr>
            <p:spPr>
              <a:xfrm>
                <a:off x="5553025" y="2132375"/>
                <a:ext cx="2781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Single cell dataframe </a:t>
                </a:r>
                <a:endParaRPr sz="16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&lt;= N cells from each clusters</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356" name="Google Shape;356;p30"/>
              <p:cNvSpPr/>
              <p:nvPr/>
            </p:nvSpPr>
            <p:spPr>
              <a:xfrm>
                <a:off x="3754713" y="2008400"/>
                <a:ext cx="1752289" cy="656075"/>
              </a:xfrm>
              <a:custGeom>
                <a:avLst/>
                <a:gdLst/>
                <a:ahLst/>
                <a:cxnLst/>
                <a:rect l="l" t="t" r="r" b="b"/>
                <a:pathLst>
                  <a:path w="87298" h="26243" extrusionOk="0">
                    <a:moveTo>
                      <a:pt x="14979" y="1"/>
                    </a:moveTo>
                    <a:cubicBezTo>
                      <a:pt x="6704" y="1"/>
                      <a:pt x="1" y="6704"/>
                      <a:pt x="1" y="14979"/>
                    </a:cubicBezTo>
                    <a:lnTo>
                      <a:pt x="1" y="26242"/>
                    </a:lnTo>
                    <a:lnTo>
                      <a:pt x="78356" y="26242"/>
                    </a:lnTo>
                    <a:lnTo>
                      <a:pt x="87297" y="13407"/>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Stratified subsetting</a:t>
                </a:r>
                <a:endParaRPr sz="1100">
                  <a:solidFill>
                    <a:srgbClr val="434343"/>
                  </a:solidFill>
                  <a:latin typeface="Roboto"/>
                  <a:ea typeface="Roboto"/>
                  <a:cs typeface="Roboto"/>
                  <a:sym typeface="Roboto"/>
                </a:endParaRPr>
              </a:p>
            </p:txBody>
          </p:sp>
          <p:sp>
            <p:nvSpPr>
              <p:cNvPr id="357" name="Google Shape;357;p30"/>
              <p:cNvSpPr/>
              <p:nvPr/>
            </p:nvSpPr>
            <p:spPr>
              <a:xfrm>
                <a:off x="3035625" y="2008400"/>
                <a:ext cx="2471406" cy="656075"/>
              </a:xfrm>
              <a:custGeom>
                <a:avLst/>
                <a:gdLst/>
                <a:ahLst/>
                <a:cxnLst/>
                <a:rect l="l" t="t" r="r" b="b"/>
                <a:pathLst>
                  <a:path w="123124" h="26243" extrusionOk="0">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
          <p:nvSpPr>
            <p:cNvPr id="358" name="Google Shape;358;p30"/>
            <p:cNvSpPr/>
            <p:nvPr/>
          </p:nvSpPr>
          <p:spPr>
            <a:xfrm>
              <a:off x="2214100" y="2282425"/>
              <a:ext cx="1134975" cy="809950"/>
            </a:xfrm>
            <a:custGeom>
              <a:avLst/>
              <a:gdLst/>
              <a:ahLst/>
              <a:cxnLst/>
              <a:rect l="l" t="t" r="r" b="b"/>
              <a:pathLst>
                <a:path w="45399" h="32398" extrusionOk="0">
                  <a:moveTo>
                    <a:pt x="32397" y="0"/>
                  </a:moveTo>
                  <a:lnTo>
                    <a:pt x="0" y="32397"/>
                  </a:lnTo>
                  <a:lnTo>
                    <a:pt x="45387" y="32397"/>
                  </a:lnTo>
                  <a:cubicBezTo>
                    <a:pt x="45399" y="32231"/>
                    <a:pt x="45399" y="32064"/>
                    <a:pt x="45399" y="31897"/>
                  </a:cubicBezTo>
                  <a:cubicBezTo>
                    <a:pt x="45399" y="19479"/>
                    <a:pt x="40434" y="8228"/>
                    <a:pt x="323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grpSp>
        <p:nvGrpSpPr>
          <p:cNvPr id="359" name="Google Shape;359;p30"/>
          <p:cNvGrpSpPr/>
          <p:nvPr/>
        </p:nvGrpSpPr>
        <p:grpSpPr>
          <a:xfrm>
            <a:off x="1326100" y="2836350"/>
            <a:ext cx="6550750" cy="858925"/>
            <a:chOff x="2214100" y="3030850"/>
            <a:chExt cx="6550750" cy="858925"/>
          </a:xfrm>
        </p:grpSpPr>
        <p:grpSp>
          <p:nvGrpSpPr>
            <p:cNvPr id="360" name="Google Shape;360;p30"/>
            <p:cNvGrpSpPr/>
            <p:nvPr/>
          </p:nvGrpSpPr>
          <p:grpSpPr>
            <a:xfrm>
              <a:off x="3035625" y="3030850"/>
              <a:ext cx="5729225" cy="656075"/>
              <a:chOff x="3035625" y="3030850"/>
              <a:chExt cx="5729225" cy="656075"/>
            </a:xfrm>
          </p:grpSpPr>
          <p:sp>
            <p:nvSpPr>
              <p:cNvPr id="361" name="Google Shape;361;p30"/>
              <p:cNvSpPr txBox="1"/>
              <p:nvPr/>
            </p:nvSpPr>
            <p:spPr>
              <a:xfrm>
                <a:off x="5769950" y="3132825"/>
                <a:ext cx="29949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Dendrogram partition ID </a:t>
                </a:r>
                <a:endParaRPr sz="1600">
                  <a:solidFill>
                    <a:srgbClr val="434343"/>
                  </a:solidFill>
                  <a:latin typeface="Fira Sans Extra Condensed Medium"/>
                  <a:ea typeface="Fira Sans Extra Condensed Medium"/>
                  <a:cs typeface="Fira Sans Extra Condensed Medium"/>
                  <a:sym typeface="Fira Sans Extra Condensed Medium"/>
                </a:endParaRPr>
              </a:p>
              <a:p>
                <a:pPr marL="457200" lvl="0" indent="-330200" algn="l" rtl="0">
                  <a:spcBef>
                    <a:spcPts val="0"/>
                  </a:spcBef>
                  <a:spcAft>
                    <a:spcPts val="0"/>
                  </a:spcAft>
                  <a:buClr>
                    <a:srgbClr val="434343"/>
                  </a:buClr>
                  <a:buSzPts val="1600"/>
                  <a:buFont typeface="Fira Sans Extra Condensed Medium"/>
                  <a:buChar char="+"/>
                </a:pPr>
                <a:r>
                  <a:rPr lang="en" sz="1600">
                    <a:solidFill>
                      <a:srgbClr val="434343"/>
                    </a:solidFill>
                    <a:latin typeface="Fira Sans Extra Condensed Medium"/>
                    <a:ea typeface="Fira Sans Extra Condensed Medium"/>
                    <a:cs typeface="Fira Sans Extra Condensed Medium"/>
                    <a:sym typeface="Fira Sans Extra Condensed Medium"/>
                  </a:rPr>
                  <a:t>partition/cluster overlap </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362" name="Google Shape;362;p30"/>
              <p:cNvSpPr/>
              <p:nvPr/>
            </p:nvSpPr>
            <p:spPr>
              <a:xfrm>
                <a:off x="3813929" y="3030850"/>
                <a:ext cx="1896549" cy="656075"/>
              </a:xfrm>
              <a:custGeom>
                <a:avLst/>
                <a:gdLst/>
                <a:ahLst/>
                <a:cxnLst/>
                <a:rect l="l" t="t" r="r" b="b"/>
                <a:pathLst>
                  <a:path w="87298" h="26243" extrusionOk="0">
                    <a:moveTo>
                      <a:pt x="14979" y="1"/>
                    </a:moveTo>
                    <a:cubicBezTo>
                      <a:pt x="6704" y="1"/>
                      <a:pt x="1" y="6704"/>
                      <a:pt x="1" y="14979"/>
                    </a:cubicBezTo>
                    <a:lnTo>
                      <a:pt x="1" y="26242"/>
                    </a:lnTo>
                    <a:lnTo>
                      <a:pt x="78356" y="26242"/>
                    </a:lnTo>
                    <a:lnTo>
                      <a:pt x="87297" y="13407"/>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Hierarchical clustering</a:t>
                </a:r>
                <a:endParaRPr sz="1100">
                  <a:solidFill>
                    <a:srgbClr val="434343"/>
                  </a:solidFill>
                  <a:latin typeface="Roboto"/>
                  <a:ea typeface="Roboto"/>
                  <a:cs typeface="Roboto"/>
                  <a:sym typeface="Roboto"/>
                </a:endParaRPr>
              </a:p>
              <a:p>
                <a:pPr marL="0" lvl="0" indent="0" algn="ctr" rtl="0">
                  <a:spcBef>
                    <a:spcPts val="0"/>
                  </a:spcBef>
                  <a:spcAft>
                    <a:spcPts val="0"/>
                  </a:spcAft>
                  <a:buNone/>
                </a:pPr>
                <a:r>
                  <a:rPr lang="en" sz="1100">
                    <a:solidFill>
                      <a:srgbClr val="434343"/>
                    </a:solidFill>
                    <a:latin typeface="Roboto"/>
                    <a:ea typeface="Roboto"/>
                    <a:cs typeface="Roboto"/>
                    <a:sym typeface="Roboto"/>
                  </a:rPr>
                  <a:t>HeatMap expression</a:t>
                </a:r>
                <a:endParaRPr sz="1100">
                  <a:solidFill>
                    <a:srgbClr val="434343"/>
                  </a:solidFill>
                  <a:latin typeface="Roboto"/>
                  <a:ea typeface="Roboto"/>
                  <a:cs typeface="Roboto"/>
                  <a:sym typeface="Roboto"/>
                </a:endParaRPr>
              </a:p>
            </p:txBody>
          </p:sp>
          <p:sp>
            <p:nvSpPr>
              <p:cNvPr id="363" name="Google Shape;363;p30"/>
              <p:cNvSpPr/>
              <p:nvPr/>
            </p:nvSpPr>
            <p:spPr>
              <a:xfrm>
                <a:off x="3035625" y="3030850"/>
                <a:ext cx="2674869" cy="656075"/>
              </a:xfrm>
              <a:custGeom>
                <a:avLst/>
                <a:gdLst/>
                <a:ahLst/>
                <a:cxnLst/>
                <a:rect l="l" t="t" r="r" b="b"/>
                <a:pathLst>
                  <a:path w="123124" h="26243" extrusionOk="0">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
          <p:nvSpPr>
            <p:cNvPr id="364" name="Google Shape;364;p30"/>
            <p:cNvSpPr/>
            <p:nvPr/>
          </p:nvSpPr>
          <p:spPr>
            <a:xfrm>
              <a:off x="2214100" y="3092350"/>
              <a:ext cx="1134675" cy="797425"/>
            </a:xfrm>
            <a:custGeom>
              <a:avLst/>
              <a:gdLst/>
              <a:ahLst/>
              <a:cxnLst/>
              <a:rect l="l" t="t" r="r" b="b"/>
              <a:pathLst>
                <a:path w="45387" h="31897" extrusionOk="0">
                  <a:moveTo>
                    <a:pt x="0" y="0"/>
                  </a:moveTo>
                  <a:lnTo>
                    <a:pt x="31897" y="31897"/>
                  </a:lnTo>
                  <a:cubicBezTo>
                    <a:pt x="40124" y="23741"/>
                    <a:pt x="45256" y="12478"/>
                    <a:pt x="45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
        <p:nvSpPr>
          <p:cNvPr id="365" name="Google Shape;365;p30"/>
          <p:cNvSpPr/>
          <p:nvPr/>
        </p:nvSpPr>
        <p:spPr>
          <a:xfrm>
            <a:off x="655475" y="2219775"/>
            <a:ext cx="1330850" cy="1330850"/>
          </a:xfrm>
          <a:custGeom>
            <a:avLst/>
            <a:gdLst/>
            <a:ahLst/>
            <a:cxnLst/>
            <a:rect l="l" t="t" r="r" b="b"/>
            <a:pathLst>
              <a:path w="53234" h="53234" extrusionOk="0">
                <a:moveTo>
                  <a:pt x="26611" y="1"/>
                </a:moveTo>
                <a:cubicBezTo>
                  <a:pt x="11919" y="1"/>
                  <a:pt x="1" y="11919"/>
                  <a:pt x="1" y="26623"/>
                </a:cubicBezTo>
                <a:cubicBezTo>
                  <a:pt x="1" y="40756"/>
                  <a:pt x="11002" y="52317"/>
                  <a:pt x="24920" y="53186"/>
                </a:cubicBezTo>
                <a:cubicBezTo>
                  <a:pt x="25480" y="53222"/>
                  <a:pt x="26051" y="53234"/>
                  <a:pt x="26611" y="53234"/>
                </a:cubicBezTo>
                <a:cubicBezTo>
                  <a:pt x="41315" y="53234"/>
                  <a:pt x="53233" y="41315"/>
                  <a:pt x="53233" y="26623"/>
                </a:cubicBezTo>
                <a:cubicBezTo>
                  <a:pt x="53233" y="17098"/>
                  <a:pt x="48245" y="8740"/>
                  <a:pt x="40732" y="4037"/>
                </a:cubicBezTo>
                <a:cubicBezTo>
                  <a:pt x="36636" y="1477"/>
                  <a:pt x="31802" y="1"/>
                  <a:pt x="26611" y="1"/>
                </a:cubicBezTo>
                <a:close/>
              </a:path>
            </a:pathLst>
          </a:cu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434343"/>
                </a:solidFill>
                <a:latin typeface="Fira Sans Extra Condensed Medium"/>
                <a:ea typeface="Fira Sans Extra Condensed Medium"/>
                <a:cs typeface="Fira Sans Extra Condensed Medium"/>
                <a:sym typeface="Fira Sans Extra Condensed Medium"/>
              </a:rPr>
              <a:t>UMAP</a:t>
            </a:r>
            <a:endParaRPr sz="2000">
              <a:solidFill>
                <a:srgbClr val="434343"/>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Clr>
                <a:schemeClr val="dk1"/>
              </a:buClr>
              <a:buSzPts val="1100"/>
              <a:buFont typeface="Arial"/>
              <a:buNone/>
            </a:pPr>
            <a:r>
              <a:rPr lang="en" sz="2000">
                <a:solidFill>
                  <a:srgbClr val="434343"/>
                </a:solidFill>
                <a:latin typeface="Fira Sans Extra Condensed Medium"/>
                <a:ea typeface="Fira Sans Extra Condensed Medium"/>
                <a:cs typeface="Fira Sans Extra Condensed Medium"/>
                <a:sym typeface="Fira Sans Extra Condensed Medium"/>
              </a:rPr>
              <a:t>Pipeline</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366" name="Google Shape;366;p30"/>
          <p:cNvSpPr txBox="1"/>
          <p:nvPr/>
        </p:nvSpPr>
        <p:spPr>
          <a:xfrm>
            <a:off x="1568475" y="1882850"/>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1</a:t>
            </a:r>
            <a:endParaRPr b="1">
              <a:solidFill>
                <a:srgbClr val="FFFFFF"/>
              </a:solidFill>
            </a:endParaRPr>
          </a:p>
        </p:txBody>
      </p:sp>
      <p:sp>
        <p:nvSpPr>
          <p:cNvPr id="367" name="Google Shape;367;p30"/>
          <p:cNvSpPr txBox="1"/>
          <p:nvPr/>
        </p:nvSpPr>
        <p:spPr>
          <a:xfrm>
            <a:off x="2040013" y="2382338"/>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2</a:t>
            </a:r>
            <a:endParaRPr b="1">
              <a:solidFill>
                <a:srgbClr val="FFFFFF"/>
              </a:solidFill>
            </a:endParaRPr>
          </a:p>
        </p:txBody>
      </p:sp>
      <p:sp>
        <p:nvSpPr>
          <p:cNvPr id="368" name="Google Shape;368;p30"/>
          <p:cNvSpPr txBox="1"/>
          <p:nvPr/>
        </p:nvSpPr>
        <p:spPr>
          <a:xfrm>
            <a:off x="2040013" y="3023613"/>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3</a:t>
            </a:r>
            <a:endParaRPr b="1">
              <a:solidFill>
                <a:srgbClr val="FFFFFF"/>
              </a:solidFill>
            </a:endParaRPr>
          </a:p>
        </p:txBody>
      </p:sp>
      <p:sp>
        <p:nvSpPr>
          <p:cNvPr id="369" name="Google Shape;369;p30"/>
          <p:cNvSpPr txBox="1"/>
          <p:nvPr/>
        </p:nvSpPr>
        <p:spPr>
          <a:xfrm>
            <a:off x="1568463" y="3550613"/>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4</a:t>
            </a:r>
            <a:endParaRPr b="1">
              <a:solidFill>
                <a:srgbClr val="FFFFFF"/>
              </a:solidFill>
            </a:endParaRPr>
          </a:p>
        </p:txBody>
      </p:sp>
      <p:sp>
        <p:nvSpPr>
          <p:cNvPr id="370" name="Google Shape;370;p30"/>
          <p:cNvSpPr txBox="1"/>
          <p:nvPr/>
        </p:nvSpPr>
        <p:spPr>
          <a:xfrm>
            <a:off x="1232500" y="24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computational workflow</a:t>
            </a:r>
            <a:endParaRPr sz="2100">
              <a:solidFill>
                <a:srgbClr val="0070C0"/>
              </a:solidFill>
              <a:latin typeface="Impact"/>
              <a:ea typeface="Impact"/>
              <a:cs typeface="Impact"/>
              <a:sym typeface="Impact"/>
            </a:endParaRPr>
          </a:p>
        </p:txBody>
      </p:sp>
      <p:sp>
        <p:nvSpPr>
          <p:cNvPr id="371" name="Google Shape;371;p30"/>
          <p:cNvSpPr txBox="1"/>
          <p:nvPr/>
        </p:nvSpPr>
        <p:spPr>
          <a:xfrm>
            <a:off x="4961650" y="497550"/>
            <a:ext cx="11001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sp>
        <p:nvSpPr>
          <p:cNvPr id="372" name="Google Shape;372;p30"/>
          <p:cNvSpPr txBox="1"/>
          <p:nvPr/>
        </p:nvSpPr>
        <p:spPr>
          <a:xfrm>
            <a:off x="2389300" y="497550"/>
            <a:ext cx="20712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Function description</a:t>
            </a:r>
            <a:endParaRPr b="1"/>
          </a:p>
        </p:txBody>
      </p:sp>
      <p:sp>
        <p:nvSpPr>
          <p:cNvPr id="373" name="Google Shape;373;p30"/>
          <p:cNvSpPr txBox="1"/>
          <p:nvPr/>
        </p:nvSpPr>
        <p:spPr>
          <a:xfrm>
            <a:off x="876275" y="3550625"/>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5</a:t>
            </a:r>
            <a:endParaRPr b="1">
              <a:solidFill>
                <a:srgbClr val="FFFFFF"/>
              </a:solidFill>
            </a:endParaRPr>
          </a:p>
        </p:txBody>
      </p:sp>
      <p:sp>
        <p:nvSpPr>
          <p:cNvPr id="374" name="Google Shape;374;p30"/>
          <p:cNvSpPr txBox="1"/>
          <p:nvPr/>
        </p:nvSpPr>
        <p:spPr>
          <a:xfrm>
            <a:off x="331175" y="497550"/>
            <a:ext cx="15864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sz="1000" b="1"/>
          </a:p>
        </p:txBody>
      </p:sp>
      <p:sp>
        <p:nvSpPr>
          <p:cNvPr id="375" name="Google Shape;375;p30"/>
          <p:cNvSpPr txBox="1"/>
          <p:nvPr/>
        </p:nvSpPr>
        <p:spPr>
          <a:xfrm>
            <a:off x="45350" y="1224588"/>
            <a:ext cx="1246800" cy="6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Single cell </a:t>
            </a:r>
            <a:endParaRPr sz="17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marker expression dataframe  </a:t>
            </a:r>
            <a:endParaRPr sz="17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700">
              <a:solidFill>
                <a:srgbClr val="434343"/>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381" name="Google Shape;381;p3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78200" y="651700"/>
            <a:ext cx="3099424" cy="4419599"/>
          </a:xfrm>
          <a:prstGeom prst="rect">
            <a:avLst/>
          </a:prstGeom>
          <a:noFill/>
          <a:ln>
            <a:noFill/>
          </a:ln>
        </p:spPr>
      </p:pic>
      <p:pic>
        <p:nvPicPr>
          <p:cNvPr id="382" name="Google Shape;382;p3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160906" y="656230"/>
            <a:ext cx="2936940" cy="1735480"/>
          </a:xfrm>
          <a:prstGeom prst="rect">
            <a:avLst/>
          </a:prstGeom>
          <a:noFill/>
          <a:ln>
            <a:noFill/>
          </a:ln>
        </p:spPr>
      </p:pic>
      <p:pic>
        <p:nvPicPr>
          <p:cNvPr id="383" name="Google Shape;383;p3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201000" y="2976725"/>
            <a:ext cx="2271450" cy="1568475"/>
          </a:xfrm>
          <a:prstGeom prst="rect">
            <a:avLst/>
          </a:prstGeom>
          <a:noFill/>
          <a:ln>
            <a:noFill/>
          </a:ln>
        </p:spPr>
      </p:pic>
      <p:pic>
        <p:nvPicPr>
          <p:cNvPr id="384" name="Google Shape;384;p3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85175" y="3620600"/>
            <a:ext cx="1235275" cy="1415224"/>
          </a:xfrm>
          <a:prstGeom prst="rect">
            <a:avLst/>
          </a:prstGeom>
          <a:noFill/>
          <a:ln>
            <a:noFill/>
          </a:ln>
        </p:spPr>
      </p:pic>
      <p:sp>
        <p:nvSpPr>
          <p:cNvPr id="385" name="Google Shape;385;p31"/>
          <p:cNvSpPr txBox="1"/>
          <p:nvPr/>
        </p:nvSpPr>
        <p:spPr>
          <a:xfrm>
            <a:off x="1232500" y="24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computational workflow</a:t>
            </a:r>
            <a:endParaRPr sz="2100">
              <a:solidFill>
                <a:srgbClr val="0070C0"/>
              </a:solidFill>
              <a:latin typeface="Impact"/>
              <a:ea typeface="Impact"/>
              <a:cs typeface="Impact"/>
              <a:sym typeface="Impact"/>
            </a:endParaRPr>
          </a:p>
        </p:txBody>
      </p:sp>
      <p:pic>
        <p:nvPicPr>
          <p:cNvPr id="386" name="Google Shape;386;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7650" y="734525"/>
            <a:ext cx="2615202" cy="2954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p:nvPr/>
        </p:nvSpPr>
        <p:spPr>
          <a:xfrm rot="-7468200">
            <a:off x="178649" y="4192007"/>
            <a:ext cx="1956802" cy="562644"/>
          </a:xfrm>
          <a:custGeom>
            <a:avLst/>
            <a:gdLst/>
            <a:ahLst/>
            <a:cxnLst/>
            <a:rect l="l" t="t" r="r" b="b"/>
            <a:pathLst>
              <a:path w="123124" h="26243" extrusionOk="0">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92" name="Google Shape;392;p32"/>
          <p:cNvSpPr/>
          <p:nvPr/>
        </p:nvSpPr>
        <p:spPr>
          <a:xfrm>
            <a:off x="390550" y="3507300"/>
            <a:ext cx="397500" cy="62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2655890" y="4574550"/>
            <a:ext cx="2671755" cy="537243"/>
          </a:xfrm>
          <a:custGeom>
            <a:avLst/>
            <a:gdLst/>
            <a:ahLst/>
            <a:cxnLst/>
            <a:rect l="l" t="t" r="r" b="b"/>
            <a:pathLst>
              <a:path w="87298" h="26255" extrusionOk="0">
                <a:moveTo>
                  <a:pt x="14979" y="1"/>
                </a:moveTo>
                <a:cubicBezTo>
                  <a:pt x="6704" y="1"/>
                  <a:pt x="1" y="6704"/>
                  <a:pt x="1" y="14979"/>
                </a:cubicBezTo>
                <a:lnTo>
                  <a:pt x="1" y="26254"/>
                </a:lnTo>
                <a:lnTo>
                  <a:pt x="78356" y="26254"/>
                </a:lnTo>
                <a:lnTo>
                  <a:pt x="87297" y="13419"/>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Cell frequency at different level</a:t>
            </a:r>
            <a:endParaRPr sz="1200">
              <a:solidFill>
                <a:srgbClr val="434343"/>
              </a:solidFill>
              <a:latin typeface="Roboto"/>
              <a:ea typeface="Roboto"/>
              <a:cs typeface="Roboto"/>
              <a:sym typeface="Roboto"/>
            </a:endParaRPr>
          </a:p>
        </p:txBody>
      </p:sp>
      <p:sp>
        <p:nvSpPr>
          <p:cNvPr id="394" name="Google Shape;394;p32"/>
          <p:cNvSpPr/>
          <p:nvPr/>
        </p:nvSpPr>
        <p:spPr>
          <a:xfrm rot="10800000">
            <a:off x="516150" y="2868150"/>
            <a:ext cx="809950" cy="1152850"/>
          </a:xfrm>
          <a:custGeom>
            <a:avLst/>
            <a:gdLst/>
            <a:ahLst/>
            <a:cxnLst/>
            <a:rect l="l" t="t" r="r" b="b"/>
            <a:pathLst>
              <a:path w="32398" h="46114" extrusionOk="0">
                <a:moveTo>
                  <a:pt x="0" y="0"/>
                </a:moveTo>
                <a:lnTo>
                  <a:pt x="0" y="46113"/>
                </a:lnTo>
                <a:lnTo>
                  <a:pt x="23384" y="22729"/>
                </a:lnTo>
                <a:lnTo>
                  <a:pt x="25754" y="20372"/>
                </a:lnTo>
                <a:lnTo>
                  <a:pt x="32397" y="13728"/>
                </a:lnTo>
                <a:cubicBezTo>
                  <a:pt x="24158" y="5299"/>
                  <a:pt x="12692" y="60"/>
                  <a:pt x="0"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2204475" y="2494525"/>
            <a:ext cx="21750" cy="21750"/>
          </a:xfrm>
          <a:custGeom>
            <a:avLst/>
            <a:gdLst/>
            <a:ahLst/>
            <a:cxnLst/>
            <a:rect l="l" t="t" r="r" b="b"/>
            <a:pathLst>
              <a:path w="870" h="870" extrusionOk="0">
                <a:moveTo>
                  <a:pt x="441" y="0"/>
                </a:moveTo>
                <a:lnTo>
                  <a:pt x="1" y="441"/>
                </a:lnTo>
                <a:lnTo>
                  <a:pt x="441" y="869"/>
                </a:lnTo>
                <a:lnTo>
                  <a:pt x="870" y="441"/>
                </a:lnTo>
                <a:lnTo>
                  <a:pt x="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2074400" y="2624900"/>
            <a:ext cx="21750" cy="21750"/>
          </a:xfrm>
          <a:custGeom>
            <a:avLst/>
            <a:gdLst/>
            <a:ahLst/>
            <a:cxnLst/>
            <a:rect l="l" t="t" r="r" b="b"/>
            <a:pathLst>
              <a:path w="870" h="870" extrusionOk="0">
                <a:moveTo>
                  <a:pt x="429" y="0"/>
                </a:moveTo>
                <a:lnTo>
                  <a:pt x="1" y="429"/>
                </a:lnTo>
                <a:lnTo>
                  <a:pt x="429" y="869"/>
                </a:lnTo>
                <a:lnTo>
                  <a:pt x="870" y="429"/>
                </a:lnTo>
                <a:lnTo>
                  <a:pt x="4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2172025" y="2505525"/>
            <a:ext cx="21775" cy="21750"/>
          </a:xfrm>
          <a:custGeom>
            <a:avLst/>
            <a:gdLst/>
            <a:ahLst/>
            <a:cxnLst/>
            <a:rect l="l" t="t" r="r" b="b"/>
            <a:pathLst>
              <a:path w="871" h="870" extrusionOk="0">
                <a:moveTo>
                  <a:pt x="430" y="1"/>
                </a:moveTo>
                <a:lnTo>
                  <a:pt x="1" y="429"/>
                </a:lnTo>
                <a:lnTo>
                  <a:pt x="430" y="870"/>
                </a:lnTo>
                <a:lnTo>
                  <a:pt x="870" y="429"/>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2193775" y="2527250"/>
            <a:ext cx="21750" cy="21775"/>
          </a:xfrm>
          <a:custGeom>
            <a:avLst/>
            <a:gdLst/>
            <a:ahLst/>
            <a:cxnLst/>
            <a:rect l="l" t="t" r="r" b="b"/>
            <a:pathLst>
              <a:path w="870" h="871" extrusionOk="0">
                <a:moveTo>
                  <a:pt x="429" y="1"/>
                </a:moveTo>
                <a:lnTo>
                  <a:pt x="0" y="430"/>
                </a:lnTo>
                <a:lnTo>
                  <a:pt x="429" y="870"/>
                </a:lnTo>
                <a:lnTo>
                  <a:pt x="869" y="430"/>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2085125" y="2592450"/>
            <a:ext cx="21750" cy="21450"/>
          </a:xfrm>
          <a:custGeom>
            <a:avLst/>
            <a:gdLst/>
            <a:ahLst/>
            <a:cxnLst/>
            <a:rect l="l" t="t" r="r" b="b"/>
            <a:pathLst>
              <a:path w="870" h="858" extrusionOk="0">
                <a:moveTo>
                  <a:pt x="441" y="0"/>
                </a:moveTo>
                <a:lnTo>
                  <a:pt x="0" y="429"/>
                </a:lnTo>
                <a:lnTo>
                  <a:pt x="441" y="858"/>
                </a:lnTo>
                <a:lnTo>
                  <a:pt x="869" y="429"/>
                </a:lnTo>
                <a:lnTo>
                  <a:pt x="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2106850" y="2614175"/>
            <a:ext cx="21750" cy="21450"/>
          </a:xfrm>
          <a:custGeom>
            <a:avLst/>
            <a:gdLst/>
            <a:ahLst/>
            <a:cxnLst/>
            <a:rect l="l" t="t" r="r" b="b"/>
            <a:pathLst>
              <a:path w="870" h="858" extrusionOk="0">
                <a:moveTo>
                  <a:pt x="441" y="1"/>
                </a:moveTo>
                <a:lnTo>
                  <a:pt x="0" y="429"/>
                </a:lnTo>
                <a:lnTo>
                  <a:pt x="441" y="858"/>
                </a:lnTo>
                <a:lnTo>
                  <a:pt x="870" y="429"/>
                </a:lnTo>
                <a:lnTo>
                  <a:pt x="4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2117875" y="2559700"/>
            <a:ext cx="43175" cy="43500"/>
          </a:xfrm>
          <a:custGeom>
            <a:avLst/>
            <a:gdLst/>
            <a:ahLst/>
            <a:cxnLst/>
            <a:rect l="l" t="t" r="r" b="b"/>
            <a:pathLst>
              <a:path w="1727" h="1740" extrusionOk="0">
                <a:moveTo>
                  <a:pt x="429" y="1"/>
                </a:moveTo>
                <a:lnTo>
                  <a:pt x="0" y="441"/>
                </a:lnTo>
                <a:lnTo>
                  <a:pt x="1298" y="1739"/>
                </a:lnTo>
                <a:lnTo>
                  <a:pt x="1726" y="1310"/>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2139300" y="2537975"/>
            <a:ext cx="43475" cy="43475"/>
          </a:xfrm>
          <a:custGeom>
            <a:avLst/>
            <a:gdLst/>
            <a:ahLst/>
            <a:cxnLst/>
            <a:rect l="l" t="t" r="r" b="b"/>
            <a:pathLst>
              <a:path w="1739" h="1739" extrusionOk="0">
                <a:moveTo>
                  <a:pt x="441" y="1"/>
                </a:moveTo>
                <a:lnTo>
                  <a:pt x="0" y="441"/>
                </a:lnTo>
                <a:lnTo>
                  <a:pt x="1310" y="1739"/>
                </a:lnTo>
                <a:lnTo>
                  <a:pt x="1739" y="1310"/>
                </a:lnTo>
                <a:lnTo>
                  <a:pt x="4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2161025" y="3092500"/>
            <a:ext cx="14600" cy="14925"/>
          </a:xfrm>
          <a:custGeom>
            <a:avLst/>
            <a:gdLst/>
            <a:ahLst/>
            <a:cxnLst/>
            <a:rect l="l" t="t" r="r" b="b"/>
            <a:pathLst>
              <a:path w="584" h="597" extrusionOk="0">
                <a:moveTo>
                  <a:pt x="0" y="1"/>
                </a:moveTo>
                <a:lnTo>
                  <a:pt x="0" y="596"/>
                </a:lnTo>
                <a:lnTo>
                  <a:pt x="584" y="596"/>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2146450" y="3166625"/>
            <a:ext cx="44075" cy="44075"/>
          </a:xfrm>
          <a:custGeom>
            <a:avLst/>
            <a:gdLst/>
            <a:ahLst/>
            <a:cxnLst/>
            <a:rect l="l" t="t" r="r" b="b"/>
            <a:pathLst>
              <a:path w="1763" h="1763" extrusionOk="0">
                <a:moveTo>
                  <a:pt x="583" y="1"/>
                </a:moveTo>
                <a:lnTo>
                  <a:pt x="583" y="596"/>
                </a:lnTo>
                <a:lnTo>
                  <a:pt x="0" y="596"/>
                </a:lnTo>
                <a:lnTo>
                  <a:pt x="0" y="1179"/>
                </a:lnTo>
                <a:lnTo>
                  <a:pt x="583" y="1179"/>
                </a:lnTo>
                <a:lnTo>
                  <a:pt x="583" y="1763"/>
                </a:lnTo>
                <a:lnTo>
                  <a:pt x="1167" y="1763"/>
                </a:lnTo>
                <a:lnTo>
                  <a:pt x="1167" y="1179"/>
                </a:lnTo>
                <a:lnTo>
                  <a:pt x="1762" y="1179"/>
                </a:lnTo>
                <a:lnTo>
                  <a:pt x="1762" y="596"/>
                </a:lnTo>
                <a:lnTo>
                  <a:pt x="1167" y="596"/>
                </a:lnTo>
                <a:lnTo>
                  <a:pt x="1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1807400" y="3730375"/>
            <a:ext cx="17900" cy="17900"/>
          </a:xfrm>
          <a:custGeom>
            <a:avLst/>
            <a:gdLst/>
            <a:ahLst/>
            <a:cxnLst/>
            <a:rect l="l" t="t" r="r" b="b"/>
            <a:pathLst>
              <a:path w="716" h="716" extrusionOk="0">
                <a:moveTo>
                  <a:pt x="1" y="1"/>
                </a:moveTo>
                <a:lnTo>
                  <a:pt x="1" y="715"/>
                </a:lnTo>
                <a:lnTo>
                  <a:pt x="715" y="715"/>
                </a:lnTo>
                <a:lnTo>
                  <a:pt x="7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txBox="1"/>
          <p:nvPr/>
        </p:nvSpPr>
        <p:spPr>
          <a:xfrm>
            <a:off x="4515425" y="1073050"/>
            <a:ext cx="2890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200 clusters </a:t>
            </a:r>
            <a:endParaRPr sz="16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 UMAP coordinates single cells</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407" name="Google Shape;407;p32"/>
          <p:cNvSpPr/>
          <p:nvPr/>
        </p:nvSpPr>
        <p:spPr>
          <a:xfrm>
            <a:off x="2122656" y="944450"/>
            <a:ext cx="2261455" cy="656375"/>
          </a:xfrm>
          <a:custGeom>
            <a:avLst/>
            <a:gdLst/>
            <a:ahLst/>
            <a:cxnLst/>
            <a:rect l="l" t="t" r="r" b="b"/>
            <a:pathLst>
              <a:path w="87298" h="26255" extrusionOk="0">
                <a:moveTo>
                  <a:pt x="14979" y="1"/>
                </a:moveTo>
                <a:cubicBezTo>
                  <a:pt x="6704" y="1"/>
                  <a:pt x="1" y="6716"/>
                  <a:pt x="1" y="14979"/>
                </a:cubicBezTo>
                <a:lnTo>
                  <a:pt x="1" y="26254"/>
                </a:lnTo>
                <a:lnTo>
                  <a:pt x="78356" y="26254"/>
                </a:lnTo>
                <a:lnTo>
                  <a:pt x="87297" y="13419"/>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Clara clustering </a:t>
            </a:r>
            <a:endParaRPr sz="1000">
              <a:solidFill>
                <a:srgbClr val="434343"/>
              </a:solidFill>
              <a:latin typeface="Roboto"/>
              <a:ea typeface="Roboto"/>
              <a:cs typeface="Roboto"/>
              <a:sym typeface="Roboto"/>
            </a:endParaRPr>
          </a:p>
          <a:p>
            <a:pPr marL="0" lvl="0" indent="0" algn="ctr" rtl="0">
              <a:spcBef>
                <a:spcPts val="0"/>
              </a:spcBef>
              <a:spcAft>
                <a:spcPts val="0"/>
              </a:spcAft>
              <a:buNone/>
            </a:pPr>
            <a:r>
              <a:rPr lang="en" sz="1000">
                <a:solidFill>
                  <a:srgbClr val="434343"/>
                </a:solidFill>
                <a:latin typeface="Roboto"/>
                <a:ea typeface="Roboto"/>
                <a:cs typeface="Roboto"/>
                <a:sym typeface="Roboto"/>
              </a:rPr>
              <a:t>+ UMAP Dimensionality reduction</a:t>
            </a:r>
            <a:endParaRPr sz="1000">
              <a:solidFill>
                <a:srgbClr val="434343"/>
              </a:solidFill>
              <a:latin typeface="Roboto"/>
              <a:ea typeface="Roboto"/>
              <a:cs typeface="Roboto"/>
              <a:sym typeface="Roboto"/>
            </a:endParaRPr>
          </a:p>
        </p:txBody>
      </p:sp>
      <p:sp>
        <p:nvSpPr>
          <p:cNvPr id="408" name="Google Shape;408;p32"/>
          <p:cNvSpPr/>
          <p:nvPr/>
        </p:nvSpPr>
        <p:spPr>
          <a:xfrm>
            <a:off x="1402300" y="946250"/>
            <a:ext cx="3058206" cy="1236475"/>
          </a:xfrm>
          <a:custGeom>
            <a:avLst/>
            <a:gdLst/>
            <a:ahLst/>
            <a:cxnLst/>
            <a:rect l="l" t="t" r="r" b="b"/>
            <a:pathLst>
              <a:path w="126529" h="49459" extrusionOk="0">
                <a:moveTo>
                  <a:pt x="112896" y="0"/>
                </a:moveTo>
                <a:lnTo>
                  <a:pt x="121992" y="13347"/>
                </a:lnTo>
                <a:lnTo>
                  <a:pt x="115634" y="22467"/>
                </a:lnTo>
                <a:lnTo>
                  <a:pt x="24396" y="22467"/>
                </a:lnTo>
                <a:lnTo>
                  <a:pt x="24396" y="22432"/>
                </a:lnTo>
                <a:lnTo>
                  <a:pt x="24373" y="22432"/>
                </a:lnTo>
                <a:lnTo>
                  <a:pt x="0" y="46804"/>
                </a:lnTo>
                <a:lnTo>
                  <a:pt x="2644" y="49459"/>
                </a:lnTo>
                <a:lnTo>
                  <a:pt x="25897" y="26194"/>
                </a:lnTo>
                <a:lnTo>
                  <a:pt x="117587" y="26194"/>
                </a:lnTo>
                <a:lnTo>
                  <a:pt x="126528" y="13383"/>
                </a:lnTo>
                <a:lnTo>
                  <a:pt x="117587" y="0"/>
                </a:ln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A86E8"/>
              </a:highlight>
            </a:endParaRPr>
          </a:p>
        </p:txBody>
      </p:sp>
      <p:sp>
        <p:nvSpPr>
          <p:cNvPr id="409" name="Google Shape;409;p32"/>
          <p:cNvSpPr/>
          <p:nvPr/>
        </p:nvSpPr>
        <p:spPr>
          <a:xfrm>
            <a:off x="1326100" y="1745025"/>
            <a:ext cx="809950" cy="1152850"/>
          </a:xfrm>
          <a:custGeom>
            <a:avLst/>
            <a:gdLst/>
            <a:ahLst/>
            <a:cxnLst/>
            <a:rect l="l" t="t" r="r" b="b"/>
            <a:pathLst>
              <a:path w="32398" h="46114" extrusionOk="0">
                <a:moveTo>
                  <a:pt x="0" y="0"/>
                </a:moveTo>
                <a:lnTo>
                  <a:pt x="0" y="46113"/>
                </a:lnTo>
                <a:lnTo>
                  <a:pt x="23384" y="22729"/>
                </a:lnTo>
                <a:lnTo>
                  <a:pt x="25754" y="20372"/>
                </a:lnTo>
                <a:lnTo>
                  <a:pt x="32397" y="13728"/>
                </a:lnTo>
                <a:cubicBezTo>
                  <a:pt x="24158" y="5299"/>
                  <a:pt x="12692" y="60"/>
                  <a:pt x="0" y="0"/>
                </a:cubicBez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32"/>
          <p:cNvGrpSpPr/>
          <p:nvPr/>
        </p:nvGrpSpPr>
        <p:grpSpPr>
          <a:xfrm>
            <a:off x="1326100" y="2897850"/>
            <a:ext cx="6666450" cy="1493775"/>
            <a:chOff x="2214100" y="3092350"/>
            <a:chExt cx="6666450" cy="1493775"/>
          </a:xfrm>
        </p:grpSpPr>
        <p:grpSp>
          <p:nvGrpSpPr>
            <p:cNvPr id="411" name="Google Shape;411;p32"/>
            <p:cNvGrpSpPr/>
            <p:nvPr/>
          </p:nvGrpSpPr>
          <p:grpSpPr>
            <a:xfrm>
              <a:off x="2290600" y="3911025"/>
              <a:ext cx="6589950" cy="675100"/>
              <a:chOff x="2290600" y="3911025"/>
              <a:chExt cx="6589950" cy="675100"/>
            </a:xfrm>
          </p:grpSpPr>
          <p:sp>
            <p:nvSpPr>
              <p:cNvPr id="412" name="Google Shape;412;p32"/>
              <p:cNvSpPr txBox="1"/>
              <p:nvPr/>
            </p:nvSpPr>
            <p:spPr>
              <a:xfrm>
                <a:off x="5961550" y="4075850"/>
                <a:ext cx="291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Single cell visualization - 2D plot</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413" name="Google Shape;413;p32"/>
              <p:cNvSpPr/>
              <p:nvPr/>
            </p:nvSpPr>
            <p:spPr>
              <a:xfrm>
                <a:off x="3408137" y="3929175"/>
                <a:ext cx="2487557" cy="656375"/>
              </a:xfrm>
              <a:custGeom>
                <a:avLst/>
                <a:gdLst/>
                <a:ahLst/>
                <a:cxnLst/>
                <a:rect l="l" t="t" r="r" b="b"/>
                <a:pathLst>
                  <a:path w="87298" h="26255" extrusionOk="0">
                    <a:moveTo>
                      <a:pt x="14979" y="1"/>
                    </a:moveTo>
                    <a:cubicBezTo>
                      <a:pt x="6704" y="1"/>
                      <a:pt x="1" y="6704"/>
                      <a:pt x="1" y="14979"/>
                    </a:cubicBezTo>
                    <a:lnTo>
                      <a:pt x="1" y="26254"/>
                    </a:lnTo>
                    <a:lnTo>
                      <a:pt x="78356" y="26254"/>
                    </a:lnTo>
                    <a:lnTo>
                      <a:pt x="87297" y="13419"/>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ggplot- geom_point</a:t>
                </a:r>
                <a:endParaRPr sz="1200">
                  <a:solidFill>
                    <a:srgbClr val="434343"/>
                  </a:solidFill>
                  <a:latin typeface="Roboto"/>
                  <a:ea typeface="Roboto"/>
                  <a:cs typeface="Roboto"/>
                  <a:sym typeface="Roboto"/>
                </a:endParaRPr>
              </a:p>
              <a:p>
                <a:pPr marL="0" lvl="0" indent="0" algn="ctr" rtl="0">
                  <a:spcBef>
                    <a:spcPts val="0"/>
                  </a:spcBef>
                  <a:spcAft>
                    <a:spcPts val="0"/>
                  </a:spcAft>
                  <a:buNone/>
                </a:pPr>
                <a:r>
                  <a:rPr lang="en" sz="1200">
                    <a:solidFill>
                      <a:srgbClr val="434343"/>
                    </a:solidFill>
                    <a:latin typeface="Roboto"/>
                    <a:ea typeface="Roboto"/>
                    <a:cs typeface="Roboto"/>
                    <a:sym typeface="Roboto"/>
                  </a:rPr>
                  <a:t>UMAP X &amp; Y coordinates</a:t>
                </a:r>
                <a:endParaRPr sz="1200">
                  <a:solidFill>
                    <a:srgbClr val="434343"/>
                  </a:solidFill>
                  <a:latin typeface="Roboto"/>
                  <a:ea typeface="Roboto"/>
                  <a:cs typeface="Roboto"/>
                  <a:sym typeface="Roboto"/>
                </a:endParaRPr>
              </a:p>
            </p:txBody>
          </p:sp>
          <p:sp>
            <p:nvSpPr>
              <p:cNvPr id="414" name="Google Shape;414;p32"/>
              <p:cNvSpPr/>
              <p:nvPr/>
            </p:nvSpPr>
            <p:spPr>
              <a:xfrm>
                <a:off x="2290600" y="3911025"/>
                <a:ext cx="3605102" cy="675100"/>
              </a:xfrm>
              <a:custGeom>
                <a:avLst/>
                <a:gdLst/>
                <a:ahLst/>
                <a:cxnLst/>
                <a:rect l="l" t="t" r="r" b="b"/>
                <a:pathLst>
                  <a:path w="126517" h="27004" extrusionOk="0">
                    <a:moveTo>
                      <a:pt x="2632" y="1"/>
                    </a:moveTo>
                    <a:lnTo>
                      <a:pt x="0" y="2632"/>
                    </a:lnTo>
                    <a:lnTo>
                      <a:pt x="24384" y="26968"/>
                    </a:lnTo>
                    <a:lnTo>
                      <a:pt x="24384" y="27004"/>
                    </a:lnTo>
                    <a:lnTo>
                      <a:pt x="117575" y="27004"/>
                    </a:lnTo>
                    <a:lnTo>
                      <a:pt x="126516" y="14193"/>
                    </a:lnTo>
                    <a:lnTo>
                      <a:pt x="117575" y="810"/>
                    </a:lnTo>
                    <a:lnTo>
                      <a:pt x="112884" y="810"/>
                    </a:lnTo>
                    <a:lnTo>
                      <a:pt x="121980" y="14157"/>
                    </a:lnTo>
                    <a:lnTo>
                      <a:pt x="115622" y="23277"/>
                    </a:lnTo>
                    <a:lnTo>
                      <a:pt x="25885" y="23277"/>
                    </a:lnTo>
                    <a:lnTo>
                      <a:pt x="2632" y="1"/>
                    </a:lnTo>
                    <a:close/>
                  </a:path>
                </a:pathLst>
              </a:custGeom>
              <a:solidFill>
                <a:srgbClr val="93C47D"/>
              </a:solidFill>
              <a:ln>
                <a:noFill/>
              </a:ln>
            </p:spPr>
            <p:txBody>
              <a:bodyPr spcFirstLastPara="1" wrap="square" lIns="91425" tIns="91425" rIns="274300" bIns="91425" anchor="ctr" anchorCtr="0">
                <a:noAutofit/>
              </a:bodyPr>
              <a:lstStyle/>
              <a:p>
                <a:pPr marL="0" lvl="0" indent="0" algn="l" rtl="0">
                  <a:spcBef>
                    <a:spcPts val="0"/>
                  </a:spcBef>
                  <a:spcAft>
                    <a:spcPts val="0"/>
                  </a:spcAft>
                  <a:buNone/>
                </a:pPr>
                <a:endParaRPr/>
              </a:p>
            </p:txBody>
          </p:sp>
        </p:grpSp>
        <p:sp>
          <p:nvSpPr>
            <p:cNvPr id="415" name="Google Shape;415;p32"/>
            <p:cNvSpPr/>
            <p:nvPr/>
          </p:nvSpPr>
          <p:spPr>
            <a:xfrm>
              <a:off x="2214100" y="3092350"/>
              <a:ext cx="797450" cy="1127525"/>
            </a:xfrm>
            <a:custGeom>
              <a:avLst/>
              <a:gdLst/>
              <a:ahLst/>
              <a:cxnLst/>
              <a:rect l="l" t="t" r="r" b="b"/>
              <a:pathLst>
                <a:path w="31898" h="45101" extrusionOk="0">
                  <a:moveTo>
                    <a:pt x="0" y="0"/>
                  </a:moveTo>
                  <a:lnTo>
                    <a:pt x="0" y="45101"/>
                  </a:lnTo>
                  <a:cubicBezTo>
                    <a:pt x="12431" y="45041"/>
                    <a:pt x="23694" y="40017"/>
                    <a:pt x="31897" y="31897"/>
                  </a:cubicBezTo>
                  <a:lnTo>
                    <a:pt x="0" y="0"/>
                  </a:ln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32"/>
          <p:cNvGrpSpPr/>
          <p:nvPr/>
        </p:nvGrpSpPr>
        <p:grpSpPr>
          <a:xfrm>
            <a:off x="1326100" y="1813900"/>
            <a:ext cx="6119925" cy="1083975"/>
            <a:chOff x="2214100" y="2008400"/>
            <a:chExt cx="6119925" cy="1083975"/>
          </a:xfrm>
        </p:grpSpPr>
        <p:grpSp>
          <p:nvGrpSpPr>
            <p:cNvPr id="417" name="Google Shape;417;p32"/>
            <p:cNvGrpSpPr/>
            <p:nvPr/>
          </p:nvGrpSpPr>
          <p:grpSpPr>
            <a:xfrm>
              <a:off x="3035625" y="2008400"/>
              <a:ext cx="5298400" cy="656075"/>
              <a:chOff x="3035625" y="2008400"/>
              <a:chExt cx="5298400" cy="656075"/>
            </a:xfrm>
          </p:grpSpPr>
          <p:sp>
            <p:nvSpPr>
              <p:cNvPr id="418" name="Google Shape;418;p32"/>
              <p:cNvSpPr txBox="1"/>
              <p:nvPr/>
            </p:nvSpPr>
            <p:spPr>
              <a:xfrm>
                <a:off x="5553025" y="2132375"/>
                <a:ext cx="2781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Single cell dataframe </a:t>
                </a:r>
                <a:endParaRPr sz="16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&lt;= N cells from each clusters</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419" name="Google Shape;419;p32"/>
              <p:cNvSpPr/>
              <p:nvPr/>
            </p:nvSpPr>
            <p:spPr>
              <a:xfrm>
                <a:off x="3754713" y="2008400"/>
                <a:ext cx="1752289" cy="656075"/>
              </a:xfrm>
              <a:custGeom>
                <a:avLst/>
                <a:gdLst/>
                <a:ahLst/>
                <a:cxnLst/>
                <a:rect l="l" t="t" r="r" b="b"/>
                <a:pathLst>
                  <a:path w="87298" h="26243" extrusionOk="0">
                    <a:moveTo>
                      <a:pt x="14979" y="1"/>
                    </a:moveTo>
                    <a:cubicBezTo>
                      <a:pt x="6704" y="1"/>
                      <a:pt x="1" y="6704"/>
                      <a:pt x="1" y="14979"/>
                    </a:cubicBezTo>
                    <a:lnTo>
                      <a:pt x="1" y="26242"/>
                    </a:lnTo>
                    <a:lnTo>
                      <a:pt x="78356" y="26242"/>
                    </a:lnTo>
                    <a:lnTo>
                      <a:pt x="87297" y="13407"/>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Stratified subsetting</a:t>
                </a:r>
                <a:endParaRPr sz="1100">
                  <a:solidFill>
                    <a:srgbClr val="434343"/>
                  </a:solidFill>
                  <a:latin typeface="Roboto"/>
                  <a:ea typeface="Roboto"/>
                  <a:cs typeface="Roboto"/>
                  <a:sym typeface="Roboto"/>
                </a:endParaRPr>
              </a:p>
            </p:txBody>
          </p:sp>
          <p:sp>
            <p:nvSpPr>
              <p:cNvPr id="420" name="Google Shape;420;p32"/>
              <p:cNvSpPr/>
              <p:nvPr/>
            </p:nvSpPr>
            <p:spPr>
              <a:xfrm>
                <a:off x="3035625" y="2008400"/>
                <a:ext cx="2471406" cy="656075"/>
              </a:xfrm>
              <a:custGeom>
                <a:avLst/>
                <a:gdLst/>
                <a:ahLst/>
                <a:cxnLst/>
                <a:rect l="l" t="t" r="r" b="b"/>
                <a:pathLst>
                  <a:path w="123124" h="26243" extrusionOk="0">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
          <p:nvSpPr>
            <p:cNvPr id="421" name="Google Shape;421;p32"/>
            <p:cNvSpPr/>
            <p:nvPr/>
          </p:nvSpPr>
          <p:spPr>
            <a:xfrm>
              <a:off x="2214100" y="2282425"/>
              <a:ext cx="1134975" cy="809950"/>
            </a:xfrm>
            <a:custGeom>
              <a:avLst/>
              <a:gdLst/>
              <a:ahLst/>
              <a:cxnLst/>
              <a:rect l="l" t="t" r="r" b="b"/>
              <a:pathLst>
                <a:path w="45399" h="32398" extrusionOk="0">
                  <a:moveTo>
                    <a:pt x="32397" y="0"/>
                  </a:moveTo>
                  <a:lnTo>
                    <a:pt x="0" y="32397"/>
                  </a:lnTo>
                  <a:lnTo>
                    <a:pt x="45387" y="32397"/>
                  </a:lnTo>
                  <a:cubicBezTo>
                    <a:pt x="45399" y="32231"/>
                    <a:pt x="45399" y="32064"/>
                    <a:pt x="45399" y="31897"/>
                  </a:cubicBezTo>
                  <a:cubicBezTo>
                    <a:pt x="45399" y="19479"/>
                    <a:pt x="40434" y="8228"/>
                    <a:pt x="323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grpSp>
        <p:nvGrpSpPr>
          <p:cNvPr id="422" name="Google Shape;422;p32"/>
          <p:cNvGrpSpPr/>
          <p:nvPr/>
        </p:nvGrpSpPr>
        <p:grpSpPr>
          <a:xfrm>
            <a:off x="1326100" y="2836350"/>
            <a:ext cx="6550750" cy="858925"/>
            <a:chOff x="2214100" y="3030850"/>
            <a:chExt cx="6550750" cy="858925"/>
          </a:xfrm>
        </p:grpSpPr>
        <p:grpSp>
          <p:nvGrpSpPr>
            <p:cNvPr id="423" name="Google Shape;423;p32"/>
            <p:cNvGrpSpPr/>
            <p:nvPr/>
          </p:nvGrpSpPr>
          <p:grpSpPr>
            <a:xfrm>
              <a:off x="3035625" y="3030850"/>
              <a:ext cx="5729225" cy="656075"/>
              <a:chOff x="3035625" y="3030850"/>
              <a:chExt cx="5729225" cy="656075"/>
            </a:xfrm>
          </p:grpSpPr>
          <p:sp>
            <p:nvSpPr>
              <p:cNvPr id="424" name="Google Shape;424;p32"/>
              <p:cNvSpPr txBox="1"/>
              <p:nvPr/>
            </p:nvSpPr>
            <p:spPr>
              <a:xfrm>
                <a:off x="5769950" y="3132825"/>
                <a:ext cx="29949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Fira Sans Extra Condensed Medium"/>
                    <a:ea typeface="Fira Sans Extra Condensed Medium"/>
                    <a:cs typeface="Fira Sans Extra Condensed Medium"/>
                    <a:sym typeface="Fira Sans Extra Condensed Medium"/>
                  </a:rPr>
                  <a:t>Dendrogram partition ID </a:t>
                </a:r>
                <a:endParaRPr sz="1600">
                  <a:solidFill>
                    <a:srgbClr val="434343"/>
                  </a:solidFill>
                  <a:latin typeface="Fira Sans Extra Condensed Medium"/>
                  <a:ea typeface="Fira Sans Extra Condensed Medium"/>
                  <a:cs typeface="Fira Sans Extra Condensed Medium"/>
                  <a:sym typeface="Fira Sans Extra Condensed Medium"/>
                </a:endParaRPr>
              </a:p>
              <a:p>
                <a:pPr marL="457200" lvl="0" indent="-330200" algn="l" rtl="0">
                  <a:spcBef>
                    <a:spcPts val="0"/>
                  </a:spcBef>
                  <a:spcAft>
                    <a:spcPts val="0"/>
                  </a:spcAft>
                  <a:buClr>
                    <a:srgbClr val="434343"/>
                  </a:buClr>
                  <a:buSzPts val="1600"/>
                  <a:buFont typeface="Fira Sans Extra Condensed Medium"/>
                  <a:buChar char="+"/>
                </a:pPr>
                <a:r>
                  <a:rPr lang="en" sz="1600">
                    <a:solidFill>
                      <a:srgbClr val="434343"/>
                    </a:solidFill>
                    <a:latin typeface="Fira Sans Extra Condensed Medium"/>
                    <a:ea typeface="Fira Sans Extra Condensed Medium"/>
                    <a:cs typeface="Fira Sans Extra Condensed Medium"/>
                    <a:sym typeface="Fira Sans Extra Condensed Medium"/>
                  </a:rPr>
                  <a:t>partition/cluster overlap </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425" name="Google Shape;425;p32"/>
              <p:cNvSpPr/>
              <p:nvPr/>
            </p:nvSpPr>
            <p:spPr>
              <a:xfrm>
                <a:off x="3813929" y="3030850"/>
                <a:ext cx="1896549" cy="656075"/>
              </a:xfrm>
              <a:custGeom>
                <a:avLst/>
                <a:gdLst/>
                <a:ahLst/>
                <a:cxnLst/>
                <a:rect l="l" t="t" r="r" b="b"/>
                <a:pathLst>
                  <a:path w="87298" h="26243" extrusionOk="0">
                    <a:moveTo>
                      <a:pt x="14979" y="1"/>
                    </a:moveTo>
                    <a:cubicBezTo>
                      <a:pt x="6704" y="1"/>
                      <a:pt x="1" y="6704"/>
                      <a:pt x="1" y="14979"/>
                    </a:cubicBezTo>
                    <a:lnTo>
                      <a:pt x="1" y="26242"/>
                    </a:lnTo>
                    <a:lnTo>
                      <a:pt x="78356" y="26242"/>
                    </a:lnTo>
                    <a:lnTo>
                      <a:pt x="87297" y="13407"/>
                    </a:lnTo>
                    <a:lnTo>
                      <a:pt x="78356" y="1"/>
                    </a:lnTo>
                    <a:close/>
                  </a:path>
                </a:pathLst>
              </a:custGeom>
              <a:solidFill>
                <a:srgbClr val="F3F3F3"/>
              </a:solidFill>
              <a:ln>
                <a:noFill/>
              </a:ln>
            </p:spPr>
            <p:txBody>
              <a:bodyPr spcFirstLastPara="1" wrap="square" lIns="91425" tIns="91425" rIns="274300" bIns="137150"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Hierarchical clustering</a:t>
                </a:r>
                <a:endParaRPr sz="1100">
                  <a:solidFill>
                    <a:srgbClr val="434343"/>
                  </a:solidFill>
                  <a:latin typeface="Roboto"/>
                  <a:ea typeface="Roboto"/>
                  <a:cs typeface="Roboto"/>
                  <a:sym typeface="Roboto"/>
                </a:endParaRPr>
              </a:p>
              <a:p>
                <a:pPr marL="0" lvl="0" indent="0" algn="ctr" rtl="0">
                  <a:spcBef>
                    <a:spcPts val="0"/>
                  </a:spcBef>
                  <a:spcAft>
                    <a:spcPts val="0"/>
                  </a:spcAft>
                  <a:buNone/>
                </a:pPr>
                <a:r>
                  <a:rPr lang="en" sz="1100">
                    <a:solidFill>
                      <a:srgbClr val="434343"/>
                    </a:solidFill>
                    <a:latin typeface="Roboto"/>
                    <a:ea typeface="Roboto"/>
                    <a:cs typeface="Roboto"/>
                    <a:sym typeface="Roboto"/>
                  </a:rPr>
                  <a:t>HeatMap expression</a:t>
                </a:r>
                <a:endParaRPr sz="1100">
                  <a:solidFill>
                    <a:srgbClr val="434343"/>
                  </a:solidFill>
                  <a:latin typeface="Roboto"/>
                  <a:ea typeface="Roboto"/>
                  <a:cs typeface="Roboto"/>
                  <a:sym typeface="Roboto"/>
                </a:endParaRPr>
              </a:p>
            </p:txBody>
          </p:sp>
          <p:sp>
            <p:nvSpPr>
              <p:cNvPr id="426" name="Google Shape;426;p32"/>
              <p:cNvSpPr/>
              <p:nvPr/>
            </p:nvSpPr>
            <p:spPr>
              <a:xfrm>
                <a:off x="3035625" y="3030850"/>
                <a:ext cx="2674869" cy="656075"/>
              </a:xfrm>
              <a:custGeom>
                <a:avLst/>
                <a:gdLst/>
                <a:ahLst/>
                <a:cxnLst/>
                <a:rect l="l" t="t" r="r" b="b"/>
                <a:pathLst>
                  <a:path w="123124" h="26243" extrusionOk="0">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
          <p:nvSpPr>
            <p:cNvPr id="427" name="Google Shape;427;p32"/>
            <p:cNvSpPr/>
            <p:nvPr/>
          </p:nvSpPr>
          <p:spPr>
            <a:xfrm>
              <a:off x="2214100" y="3092350"/>
              <a:ext cx="1134675" cy="797425"/>
            </a:xfrm>
            <a:custGeom>
              <a:avLst/>
              <a:gdLst/>
              <a:ahLst/>
              <a:cxnLst/>
              <a:rect l="l" t="t" r="r" b="b"/>
              <a:pathLst>
                <a:path w="45387" h="31897" extrusionOk="0">
                  <a:moveTo>
                    <a:pt x="0" y="0"/>
                  </a:moveTo>
                  <a:lnTo>
                    <a:pt x="31897" y="31897"/>
                  </a:lnTo>
                  <a:cubicBezTo>
                    <a:pt x="40124" y="23741"/>
                    <a:pt x="45256" y="12478"/>
                    <a:pt x="45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
        <p:nvSpPr>
          <p:cNvPr id="428" name="Google Shape;428;p32"/>
          <p:cNvSpPr/>
          <p:nvPr/>
        </p:nvSpPr>
        <p:spPr>
          <a:xfrm>
            <a:off x="655475" y="2219775"/>
            <a:ext cx="1330850" cy="1330850"/>
          </a:xfrm>
          <a:custGeom>
            <a:avLst/>
            <a:gdLst/>
            <a:ahLst/>
            <a:cxnLst/>
            <a:rect l="l" t="t" r="r" b="b"/>
            <a:pathLst>
              <a:path w="53234" h="53234" extrusionOk="0">
                <a:moveTo>
                  <a:pt x="26611" y="1"/>
                </a:moveTo>
                <a:cubicBezTo>
                  <a:pt x="11919" y="1"/>
                  <a:pt x="1" y="11919"/>
                  <a:pt x="1" y="26623"/>
                </a:cubicBezTo>
                <a:cubicBezTo>
                  <a:pt x="1" y="40756"/>
                  <a:pt x="11002" y="52317"/>
                  <a:pt x="24920" y="53186"/>
                </a:cubicBezTo>
                <a:cubicBezTo>
                  <a:pt x="25480" y="53222"/>
                  <a:pt x="26051" y="53234"/>
                  <a:pt x="26611" y="53234"/>
                </a:cubicBezTo>
                <a:cubicBezTo>
                  <a:pt x="41315" y="53234"/>
                  <a:pt x="53233" y="41315"/>
                  <a:pt x="53233" y="26623"/>
                </a:cubicBezTo>
                <a:cubicBezTo>
                  <a:pt x="53233" y="17098"/>
                  <a:pt x="48245" y="8740"/>
                  <a:pt x="40732" y="4037"/>
                </a:cubicBezTo>
                <a:cubicBezTo>
                  <a:pt x="36636" y="1477"/>
                  <a:pt x="31802" y="1"/>
                  <a:pt x="26611" y="1"/>
                </a:cubicBezTo>
                <a:close/>
              </a:path>
            </a:pathLst>
          </a:cu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434343"/>
                </a:solidFill>
                <a:latin typeface="Fira Sans Extra Condensed Medium"/>
                <a:ea typeface="Fira Sans Extra Condensed Medium"/>
                <a:cs typeface="Fira Sans Extra Condensed Medium"/>
                <a:sym typeface="Fira Sans Extra Condensed Medium"/>
              </a:rPr>
              <a:t>UMAP</a:t>
            </a:r>
            <a:endParaRPr sz="2000">
              <a:solidFill>
                <a:srgbClr val="434343"/>
              </a:solidFill>
              <a:latin typeface="Fira Sans Extra Condensed Medium"/>
              <a:ea typeface="Fira Sans Extra Condensed Medium"/>
              <a:cs typeface="Fira Sans Extra Condensed Medium"/>
              <a:sym typeface="Fira Sans Extra Condensed Medium"/>
            </a:endParaRPr>
          </a:p>
          <a:p>
            <a:pPr marL="0" lvl="0" indent="0" algn="ctr" rtl="0">
              <a:spcBef>
                <a:spcPts val="0"/>
              </a:spcBef>
              <a:spcAft>
                <a:spcPts val="0"/>
              </a:spcAft>
              <a:buClr>
                <a:schemeClr val="dk1"/>
              </a:buClr>
              <a:buSzPts val="1100"/>
              <a:buFont typeface="Arial"/>
              <a:buNone/>
            </a:pPr>
            <a:r>
              <a:rPr lang="en" sz="2000">
                <a:solidFill>
                  <a:srgbClr val="434343"/>
                </a:solidFill>
                <a:latin typeface="Fira Sans Extra Condensed Medium"/>
                <a:ea typeface="Fira Sans Extra Condensed Medium"/>
                <a:cs typeface="Fira Sans Extra Condensed Medium"/>
                <a:sym typeface="Fira Sans Extra Condensed Medium"/>
              </a:rPr>
              <a:t>Pipeline</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429" name="Google Shape;429;p32"/>
          <p:cNvSpPr txBox="1"/>
          <p:nvPr/>
        </p:nvSpPr>
        <p:spPr>
          <a:xfrm>
            <a:off x="1568475" y="1882850"/>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1</a:t>
            </a:r>
            <a:endParaRPr b="1">
              <a:solidFill>
                <a:srgbClr val="FFFFFF"/>
              </a:solidFill>
            </a:endParaRPr>
          </a:p>
        </p:txBody>
      </p:sp>
      <p:sp>
        <p:nvSpPr>
          <p:cNvPr id="430" name="Google Shape;430;p32"/>
          <p:cNvSpPr txBox="1"/>
          <p:nvPr/>
        </p:nvSpPr>
        <p:spPr>
          <a:xfrm>
            <a:off x="2040013" y="2382338"/>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2</a:t>
            </a:r>
            <a:endParaRPr b="1">
              <a:solidFill>
                <a:srgbClr val="FFFFFF"/>
              </a:solidFill>
            </a:endParaRPr>
          </a:p>
        </p:txBody>
      </p:sp>
      <p:sp>
        <p:nvSpPr>
          <p:cNvPr id="431" name="Google Shape;431;p32"/>
          <p:cNvSpPr txBox="1"/>
          <p:nvPr/>
        </p:nvSpPr>
        <p:spPr>
          <a:xfrm>
            <a:off x="2040013" y="3023613"/>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3</a:t>
            </a:r>
            <a:endParaRPr b="1">
              <a:solidFill>
                <a:srgbClr val="FFFFFF"/>
              </a:solidFill>
            </a:endParaRPr>
          </a:p>
        </p:txBody>
      </p:sp>
      <p:sp>
        <p:nvSpPr>
          <p:cNvPr id="432" name="Google Shape;432;p32"/>
          <p:cNvSpPr txBox="1"/>
          <p:nvPr/>
        </p:nvSpPr>
        <p:spPr>
          <a:xfrm>
            <a:off x="1568463" y="3550613"/>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4</a:t>
            </a:r>
            <a:endParaRPr b="1">
              <a:solidFill>
                <a:srgbClr val="FFFFFF"/>
              </a:solidFill>
            </a:endParaRPr>
          </a:p>
        </p:txBody>
      </p:sp>
      <p:sp>
        <p:nvSpPr>
          <p:cNvPr id="433" name="Google Shape;433;p32"/>
          <p:cNvSpPr txBox="1"/>
          <p:nvPr/>
        </p:nvSpPr>
        <p:spPr>
          <a:xfrm>
            <a:off x="1232500" y="24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computational workflow</a:t>
            </a:r>
            <a:endParaRPr sz="2100">
              <a:solidFill>
                <a:srgbClr val="0070C0"/>
              </a:solidFill>
              <a:latin typeface="Impact"/>
              <a:ea typeface="Impact"/>
              <a:cs typeface="Impact"/>
              <a:sym typeface="Impact"/>
            </a:endParaRPr>
          </a:p>
        </p:txBody>
      </p:sp>
      <p:sp>
        <p:nvSpPr>
          <p:cNvPr id="434" name="Google Shape;434;p32"/>
          <p:cNvSpPr txBox="1"/>
          <p:nvPr/>
        </p:nvSpPr>
        <p:spPr>
          <a:xfrm>
            <a:off x="4961650" y="497550"/>
            <a:ext cx="11001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sp>
        <p:nvSpPr>
          <p:cNvPr id="435" name="Google Shape;435;p32"/>
          <p:cNvSpPr txBox="1"/>
          <p:nvPr/>
        </p:nvSpPr>
        <p:spPr>
          <a:xfrm>
            <a:off x="2389300" y="497550"/>
            <a:ext cx="20712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Function description</a:t>
            </a:r>
            <a:endParaRPr b="1"/>
          </a:p>
        </p:txBody>
      </p:sp>
      <p:sp>
        <p:nvSpPr>
          <p:cNvPr id="436" name="Google Shape;436;p32"/>
          <p:cNvSpPr txBox="1"/>
          <p:nvPr/>
        </p:nvSpPr>
        <p:spPr>
          <a:xfrm>
            <a:off x="876275" y="3550625"/>
            <a:ext cx="1989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5</a:t>
            </a:r>
            <a:endParaRPr b="1">
              <a:solidFill>
                <a:srgbClr val="FFFFFF"/>
              </a:solidFill>
            </a:endParaRPr>
          </a:p>
        </p:txBody>
      </p:sp>
      <p:sp>
        <p:nvSpPr>
          <p:cNvPr id="437" name="Google Shape;437;p32"/>
          <p:cNvSpPr/>
          <p:nvPr/>
        </p:nvSpPr>
        <p:spPr>
          <a:xfrm>
            <a:off x="1886150" y="4574550"/>
            <a:ext cx="3445010" cy="579314"/>
          </a:xfrm>
          <a:custGeom>
            <a:avLst/>
            <a:gdLst/>
            <a:ahLst/>
            <a:cxnLst/>
            <a:rect l="l" t="t" r="r" b="b"/>
            <a:pathLst>
              <a:path w="123124" h="26243" extrusionOk="0">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438" name="Google Shape;438;p32"/>
          <p:cNvSpPr txBox="1"/>
          <p:nvPr/>
        </p:nvSpPr>
        <p:spPr>
          <a:xfrm>
            <a:off x="5442300" y="4662550"/>
            <a:ext cx="291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Cluster / cell type / cell subset frequency data frame</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439" name="Google Shape;439;p32"/>
          <p:cNvSpPr txBox="1"/>
          <p:nvPr/>
        </p:nvSpPr>
        <p:spPr>
          <a:xfrm>
            <a:off x="331175" y="497550"/>
            <a:ext cx="1586400" cy="3369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sz="1000" b="1"/>
          </a:p>
        </p:txBody>
      </p:sp>
      <p:sp>
        <p:nvSpPr>
          <p:cNvPr id="440" name="Google Shape;440;p32"/>
          <p:cNvSpPr txBox="1"/>
          <p:nvPr/>
        </p:nvSpPr>
        <p:spPr>
          <a:xfrm>
            <a:off x="45350" y="1224588"/>
            <a:ext cx="1246800" cy="6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Single cell </a:t>
            </a:r>
            <a:endParaRPr sz="17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marker expression dataframe  </a:t>
            </a:r>
            <a:endParaRPr sz="1700">
              <a:solidFill>
                <a:srgbClr val="434343"/>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700">
              <a:solidFill>
                <a:srgbClr val="434343"/>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446" name="Google Shape;446;p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3481" y="3202780"/>
            <a:ext cx="2936940" cy="1735480"/>
          </a:xfrm>
          <a:prstGeom prst="rect">
            <a:avLst/>
          </a:prstGeom>
          <a:noFill/>
          <a:ln>
            <a:noFill/>
          </a:ln>
        </p:spPr>
      </p:pic>
      <p:sp>
        <p:nvSpPr>
          <p:cNvPr id="447" name="Google Shape;447;p33"/>
          <p:cNvSpPr txBox="1"/>
          <p:nvPr/>
        </p:nvSpPr>
        <p:spPr>
          <a:xfrm>
            <a:off x="1232500" y="24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computational workflow</a:t>
            </a:r>
            <a:endParaRPr sz="2100">
              <a:solidFill>
                <a:srgbClr val="0070C0"/>
              </a:solidFill>
              <a:latin typeface="Impact"/>
              <a:ea typeface="Impact"/>
              <a:cs typeface="Impact"/>
              <a:sym typeface="Impact"/>
            </a:endParaRPr>
          </a:p>
        </p:txBody>
      </p:sp>
      <p:sp>
        <p:nvSpPr>
          <p:cNvPr id="448" name="Google Shape;448;p33"/>
          <p:cNvSpPr txBox="1"/>
          <p:nvPr/>
        </p:nvSpPr>
        <p:spPr>
          <a:xfrm>
            <a:off x="4100026" y="2966559"/>
            <a:ext cx="684000" cy="273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900">
                <a:solidFill>
                  <a:srgbClr val="000000"/>
                </a:solidFill>
                <a:latin typeface="Calibri"/>
                <a:ea typeface="Calibri"/>
                <a:cs typeface="Calibri"/>
                <a:sym typeface="Calibri"/>
              </a:rPr>
              <a:t>Baseline</a:t>
            </a:r>
            <a:endParaRPr/>
          </a:p>
        </p:txBody>
      </p:sp>
      <p:sp>
        <p:nvSpPr>
          <p:cNvPr id="449" name="Google Shape;449;p33"/>
          <p:cNvSpPr txBox="1"/>
          <p:nvPr/>
        </p:nvSpPr>
        <p:spPr>
          <a:xfrm>
            <a:off x="6106774" y="2942598"/>
            <a:ext cx="492000" cy="273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900">
                <a:solidFill>
                  <a:srgbClr val="000000"/>
                </a:solidFill>
                <a:latin typeface="Calibri"/>
                <a:ea typeface="Calibri"/>
                <a:cs typeface="Calibri"/>
                <a:sym typeface="Calibri"/>
              </a:rPr>
              <a:t>Early</a:t>
            </a:r>
            <a:endParaRPr/>
          </a:p>
        </p:txBody>
      </p:sp>
      <p:sp>
        <p:nvSpPr>
          <p:cNvPr id="450" name="Google Shape;450;p33"/>
          <p:cNvSpPr txBox="1"/>
          <p:nvPr/>
        </p:nvSpPr>
        <p:spPr>
          <a:xfrm>
            <a:off x="8197116" y="2942609"/>
            <a:ext cx="640800" cy="273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900">
                <a:solidFill>
                  <a:srgbClr val="000000"/>
                </a:solidFill>
                <a:latin typeface="Calibri"/>
                <a:ea typeface="Calibri"/>
                <a:cs typeface="Calibri"/>
                <a:sym typeface="Calibri"/>
              </a:rPr>
              <a:t>Late</a:t>
            </a:r>
            <a:endParaRPr/>
          </a:p>
        </p:txBody>
      </p:sp>
      <p:cxnSp>
        <p:nvCxnSpPr>
          <p:cNvPr id="451" name="Google Shape;451;p33"/>
          <p:cNvCxnSpPr/>
          <p:nvPr/>
        </p:nvCxnSpPr>
        <p:spPr>
          <a:xfrm>
            <a:off x="4784022" y="3079239"/>
            <a:ext cx="911400" cy="0"/>
          </a:xfrm>
          <a:prstGeom prst="straightConnector1">
            <a:avLst/>
          </a:prstGeom>
          <a:noFill/>
          <a:ln w="9525" cap="flat" cmpd="sng">
            <a:solidFill>
              <a:srgbClr val="4472C4"/>
            </a:solidFill>
            <a:prstDash val="solid"/>
            <a:miter lim="800000"/>
            <a:headEnd type="none" w="sm" len="sm"/>
            <a:tailEnd type="triangle" w="med" len="med"/>
          </a:ln>
        </p:spPr>
      </p:cxnSp>
      <p:cxnSp>
        <p:nvCxnSpPr>
          <p:cNvPr id="452" name="Google Shape;452;p33"/>
          <p:cNvCxnSpPr/>
          <p:nvPr/>
        </p:nvCxnSpPr>
        <p:spPr>
          <a:xfrm>
            <a:off x="6897416" y="3079253"/>
            <a:ext cx="923400" cy="0"/>
          </a:xfrm>
          <a:prstGeom prst="straightConnector1">
            <a:avLst/>
          </a:prstGeom>
          <a:noFill/>
          <a:ln w="9525" cap="flat" cmpd="sng">
            <a:solidFill>
              <a:srgbClr val="4472C4"/>
            </a:solidFill>
            <a:prstDash val="solid"/>
            <a:miter lim="800000"/>
            <a:headEnd type="none" w="sm" len="sm"/>
            <a:tailEnd type="triangle" w="med" len="med"/>
          </a:ln>
        </p:spPr>
      </p:cxnSp>
      <p:pic>
        <p:nvPicPr>
          <p:cNvPr id="453" name="Google Shape;453;p3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958452" y="3214781"/>
            <a:ext cx="1885785" cy="1846635"/>
          </a:xfrm>
          <a:prstGeom prst="rect">
            <a:avLst/>
          </a:prstGeom>
          <a:noFill/>
          <a:ln>
            <a:noFill/>
          </a:ln>
        </p:spPr>
      </p:pic>
      <p:pic>
        <p:nvPicPr>
          <p:cNvPr id="454" name="Google Shape;454;p3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55441" y="3205236"/>
            <a:ext cx="1930597" cy="1893027"/>
          </a:xfrm>
          <a:prstGeom prst="rect">
            <a:avLst/>
          </a:prstGeom>
          <a:noFill/>
          <a:ln>
            <a:noFill/>
          </a:ln>
        </p:spPr>
      </p:pic>
      <p:pic>
        <p:nvPicPr>
          <p:cNvPr id="455" name="Google Shape;455;p3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016650" y="3172249"/>
            <a:ext cx="1930598" cy="1912611"/>
          </a:xfrm>
          <a:prstGeom prst="rect">
            <a:avLst/>
          </a:prstGeom>
          <a:noFill/>
          <a:ln>
            <a:noFill/>
          </a:ln>
        </p:spPr>
      </p:pic>
      <p:pic>
        <p:nvPicPr>
          <p:cNvPr id="456" name="Google Shape;456;p33"/>
          <p:cNvPicPr preferRelativeResize="0"/>
          <p:nvPr/>
        </p:nvPicPr>
        <p:blipFill rotWithShape="1">
          <a:blip r:embed="rId7" cstate="print">
            <a:alphaModFix/>
            <a:extLst>
              <a:ext uri="{28A0092B-C50C-407E-A947-70E740481C1C}">
                <a14:useLocalDpi xmlns:a14="http://schemas.microsoft.com/office/drawing/2010/main"/>
              </a:ext>
            </a:extLst>
          </a:blip>
          <a:srcRect t="12062" b="2751"/>
          <a:stretch/>
        </p:blipFill>
        <p:spPr>
          <a:xfrm>
            <a:off x="4241021" y="679125"/>
            <a:ext cx="4459827" cy="2122099"/>
          </a:xfrm>
          <a:prstGeom prst="rect">
            <a:avLst/>
          </a:prstGeom>
          <a:noFill/>
          <a:ln>
            <a:noFill/>
          </a:ln>
        </p:spPr>
      </p:pic>
      <p:sp>
        <p:nvSpPr>
          <p:cNvPr id="457" name="Google Shape;457;p33"/>
          <p:cNvSpPr txBox="1"/>
          <p:nvPr/>
        </p:nvSpPr>
        <p:spPr>
          <a:xfrm>
            <a:off x="881225" y="1101650"/>
            <a:ext cx="2507100" cy="2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t>Kidney transplant cohort</a:t>
            </a:r>
            <a:endParaRPr u="sng"/>
          </a:p>
          <a:p>
            <a:pPr marL="0" lvl="0" indent="0" algn="l" rtl="0">
              <a:spcBef>
                <a:spcPts val="0"/>
              </a:spcBef>
              <a:spcAft>
                <a:spcPts val="0"/>
              </a:spcAft>
              <a:buNone/>
            </a:pPr>
            <a:endParaRPr/>
          </a:p>
          <a:p>
            <a:pPr marL="0" lvl="0" indent="0" algn="l" rtl="0">
              <a:spcBef>
                <a:spcPts val="0"/>
              </a:spcBef>
              <a:spcAft>
                <a:spcPts val="0"/>
              </a:spcAft>
              <a:buNone/>
            </a:pPr>
            <a:r>
              <a:rPr lang="en"/>
              <a:t>Longitudinal immunophenotyping</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000">
                <a:solidFill>
                  <a:schemeClr val="dk1"/>
                </a:solidFill>
              </a:rPr>
              <a:t>Treatment = graft + Immunosuppression</a:t>
            </a:r>
            <a:endParaRPr sz="1000">
              <a:solidFill>
                <a:schemeClr val="dk1"/>
              </a:solidFill>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p:nvPr/>
        </p:nvSpPr>
        <p:spPr>
          <a:xfrm>
            <a:off x="311700" y="347100"/>
            <a:ext cx="8520600" cy="44292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4"/>
          <p:cNvSpPr/>
          <p:nvPr/>
        </p:nvSpPr>
        <p:spPr>
          <a:xfrm>
            <a:off x="1801473" y="857572"/>
            <a:ext cx="5394900" cy="35202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 sz="1400" b="0" i="0" u="none" strike="noStrike" cap="none">
                <a:solidFill>
                  <a:schemeClr val="dk1"/>
                </a:solidFill>
                <a:latin typeface="Arial"/>
                <a:ea typeface="Arial"/>
                <a:cs typeface="Arial"/>
                <a:sym typeface="Arial"/>
              </a:rPr>
              <a:t>  </a:t>
            </a:r>
            <a:br>
              <a:rPr lang="en" sz="539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r>
              <a:rPr lang="en" sz="2300" b="1" i="0" u="none" strike="noStrike" cap="none">
                <a:solidFill>
                  <a:srgbClr val="000000"/>
                </a:solidFill>
                <a:latin typeface="Arial"/>
                <a:ea typeface="Arial"/>
                <a:cs typeface="Arial"/>
                <a:sym typeface="Arial"/>
              </a:rPr>
              <a:t>Chiranjit ‘Ran’ Mukherjee, PhD</a:t>
            </a:r>
            <a:endParaRPr sz="5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Arial"/>
              <a:buNone/>
            </a:pPr>
            <a:br>
              <a:rPr lang="en"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Postdoctoral Fellow, </a:t>
            </a:r>
            <a:endParaRPr sz="5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Biotechnology &amp; Planetary Protection Group,</a:t>
            </a:r>
            <a:endParaRPr sz="5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NASA Jet Propulsion Laboratory,</a:t>
            </a:r>
            <a:endParaRPr sz="5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California Institute of Technology, Pasadena, Ca.</a:t>
            </a:r>
            <a:endParaRPr sz="5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Arial"/>
              <a:buNone/>
            </a:pPr>
            <a:br>
              <a:rPr lang="en"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Research Associate II, </a:t>
            </a:r>
            <a:endParaRPr sz="5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Div. of Biosciences,</a:t>
            </a:r>
            <a:endParaRPr sz="5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College of Dentistry,</a:t>
            </a:r>
            <a:endParaRPr sz="5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The Ohio State University, Columbus, Ohio.</a:t>
            </a:r>
            <a:r>
              <a:rPr lang="en" sz="1400" b="0" i="0" u="none" strike="noStrike" cap="none">
                <a:solidFill>
                  <a:schemeClr val="dk1"/>
                </a:solidFill>
                <a:latin typeface="Arial"/>
                <a:ea typeface="Arial"/>
                <a:cs typeface="Arial"/>
                <a:sym typeface="Arial"/>
              </a:rPr>
              <a:t>  </a:t>
            </a:r>
            <a:endParaRPr sz="48700" b="0" i="0" u="none" strike="noStrike" cap="none">
              <a:solidFill>
                <a:schemeClr val="dk1"/>
              </a:solidFill>
              <a:latin typeface="Arial"/>
              <a:ea typeface="Arial"/>
              <a:cs typeface="Arial"/>
              <a:sym typeface="Arial"/>
            </a:endParaRPr>
          </a:p>
        </p:txBody>
      </p:sp>
      <p:pic>
        <p:nvPicPr>
          <p:cNvPr id="464" name="Google Shape;464;p34" descr="https://lh5.googleusercontent.com/MpEORTj7j-dQpRuMY4WUk0kL7WP8qfd3eXgKyUXCz3YjPnNJhSUKHuYn3ZSiHSGD3X5W9eGcK_4yVbpUZ0qeigjiMEuz1v0TkKFhtWqsmgppMjfcOuC3V8jx4viIloj0l-rTD7m3WzI"/>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034978" y="543577"/>
            <a:ext cx="1513150" cy="1513150"/>
          </a:xfrm>
          <a:prstGeom prst="rect">
            <a:avLst/>
          </a:prstGeom>
          <a:noFill/>
          <a:ln w="9525" cap="flat" cmpd="sng">
            <a:solidFill>
              <a:schemeClr val="dk1"/>
            </a:solidFill>
            <a:prstDash val="solid"/>
            <a:round/>
            <a:headEnd type="none" w="sm" len="sm"/>
            <a:tailEnd type="none" w="sm" len="sm"/>
          </a:ln>
        </p:spPr>
      </p:pic>
      <p:pic>
        <p:nvPicPr>
          <p:cNvPr id="465" name="Google Shape;465;p34" descr="https://lh3.googleusercontent.com/dFtNdjTAtKA71zoab-QHr7QT8JyNvVKBTauzcgUQMmeAq6MHE3FYYvUCgXzJ1_VfOucj7jH8NLB_kR21Z58LPioVQi_KgwJbLOAvheQ3WIOdRLxgM0f3p6Oo5N0YhdWpD-eEPJy2_Mo"/>
          <p:cNvPicPr preferRelativeResize="0"/>
          <p:nvPr/>
        </p:nvPicPr>
        <p:blipFill rotWithShape="1">
          <a:blip r:embed="rId4" cstate="print">
            <a:alphaModFix/>
            <a:extLst>
              <a:ext uri="{28A0092B-C50C-407E-A947-70E740481C1C}">
                <a14:useLocalDpi xmlns:a14="http://schemas.microsoft.com/office/drawing/2010/main"/>
              </a:ext>
            </a:extLst>
          </a:blip>
          <a:srcRect t="-27470" b="27469"/>
          <a:stretch/>
        </p:blipFill>
        <p:spPr>
          <a:xfrm>
            <a:off x="7034978" y="2160386"/>
            <a:ext cx="341668" cy="277434"/>
          </a:xfrm>
          <a:prstGeom prst="rect">
            <a:avLst/>
          </a:prstGeom>
          <a:noFill/>
          <a:ln>
            <a:noFill/>
          </a:ln>
        </p:spPr>
      </p:pic>
      <p:sp>
        <p:nvSpPr>
          <p:cNvPr id="466" name="Google Shape;466;p34"/>
          <p:cNvSpPr txBox="1"/>
          <p:nvPr/>
        </p:nvSpPr>
        <p:spPr>
          <a:xfrm>
            <a:off x="7441830" y="2160661"/>
            <a:ext cx="10428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rgbClr val="000000"/>
                </a:solidFill>
                <a:latin typeface="Roboto"/>
                <a:ea typeface="Roboto"/>
                <a:cs typeface="Roboto"/>
                <a:sym typeface="Roboto"/>
              </a:rPr>
              <a:t>@drcmicro</a:t>
            </a:r>
            <a:endParaRPr sz="600" i="0" u="none" strike="noStrike" cap="none">
              <a:solidFill>
                <a:schemeClr val="dk1"/>
              </a:solidFill>
              <a:latin typeface="Calibri"/>
              <a:ea typeface="Calibri"/>
              <a:cs typeface="Calibri"/>
              <a:sym typeface="Calibri"/>
            </a:endParaRPr>
          </a:p>
        </p:txBody>
      </p:sp>
      <p:pic>
        <p:nvPicPr>
          <p:cNvPr id="467" name="Google Shape;467;p34"/>
          <p:cNvPicPr preferRelativeResize="0"/>
          <p:nvPr/>
        </p:nvPicPr>
        <p:blipFill rotWithShape="1">
          <a:blip r:embed="rId5">
            <a:alphaModFix/>
          </a:blip>
          <a:srcRect/>
          <a:stretch/>
        </p:blipFill>
        <p:spPr>
          <a:xfrm>
            <a:off x="817250" y="2056736"/>
            <a:ext cx="985394" cy="985394"/>
          </a:xfrm>
          <a:prstGeom prst="rect">
            <a:avLst/>
          </a:prstGeom>
          <a:noFill/>
          <a:ln>
            <a:noFill/>
          </a:ln>
        </p:spPr>
      </p:pic>
      <p:pic>
        <p:nvPicPr>
          <p:cNvPr id="468" name="Google Shape;468;p3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72653" y="3422356"/>
            <a:ext cx="992989" cy="992989"/>
          </a:xfrm>
          <a:prstGeom prst="rect">
            <a:avLst/>
          </a:prstGeom>
          <a:noFill/>
          <a:ln>
            <a:noFill/>
          </a:ln>
        </p:spPr>
      </p:pic>
      <p:sp>
        <p:nvSpPr>
          <p:cNvPr id="469" name="Google Shape;469;p34"/>
          <p:cNvSpPr txBox="1"/>
          <p:nvPr/>
        </p:nvSpPr>
        <p:spPr>
          <a:xfrm>
            <a:off x="689425" y="4384400"/>
            <a:ext cx="1172100" cy="173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700" b="1">
                <a:solidFill>
                  <a:schemeClr val="dk1"/>
                </a:solidFill>
                <a:latin typeface="Times New Roman"/>
                <a:ea typeface="Times New Roman"/>
                <a:cs typeface="Times New Roman"/>
                <a:sym typeface="Times New Roman"/>
              </a:rPr>
              <a:t>The Ohio State University</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p:nvPr/>
        </p:nvSpPr>
        <p:spPr>
          <a:xfrm>
            <a:off x="311700" y="347100"/>
            <a:ext cx="8520600" cy="37812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 name="Google Shape;80;p17" descr="Logos | UCSF Brand Identity"/>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03199" y="4275844"/>
            <a:ext cx="1090532" cy="797451"/>
          </a:xfrm>
          <a:prstGeom prst="rect">
            <a:avLst/>
          </a:prstGeom>
          <a:noFill/>
          <a:ln>
            <a:noFill/>
          </a:ln>
        </p:spPr>
      </p:pic>
      <p:sp>
        <p:nvSpPr>
          <p:cNvPr id="81" name="Google Shape;81;p17"/>
          <p:cNvSpPr txBox="1">
            <a:spLocks noGrp="1"/>
          </p:cNvSpPr>
          <p:nvPr>
            <p:ph type="title"/>
          </p:nvPr>
        </p:nvSpPr>
        <p:spPr>
          <a:xfrm>
            <a:off x="51950" y="2601650"/>
            <a:ext cx="43758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000" b="1"/>
              <a:t>Joel Babdor, PhD.</a:t>
            </a:r>
            <a:endParaRPr sz="2000" b="1"/>
          </a:p>
          <a:p>
            <a:pPr marL="0" lvl="0" indent="0" algn="ctr" rtl="0">
              <a:lnSpc>
                <a:spcPct val="100000"/>
              </a:lnSpc>
              <a:spcBef>
                <a:spcPts val="0"/>
              </a:spcBef>
              <a:spcAft>
                <a:spcPts val="0"/>
              </a:spcAft>
              <a:buSzPts val="3600"/>
              <a:buNone/>
            </a:pPr>
            <a:r>
              <a:rPr lang="en" sz="1100" b="1"/>
              <a:t>Postoctoral researcher, Spitzer Lab [USCF]</a:t>
            </a:r>
            <a:endParaRPr sz="1100" b="1"/>
          </a:p>
        </p:txBody>
      </p:sp>
      <p:pic>
        <p:nvPicPr>
          <p:cNvPr id="82" name="Google Shape;82;p1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269125" y="487650"/>
            <a:ext cx="1785875" cy="2231649"/>
          </a:xfrm>
          <a:prstGeom prst="rect">
            <a:avLst/>
          </a:prstGeom>
          <a:noFill/>
          <a:ln>
            <a:noFill/>
          </a:ln>
          <a:effectLst>
            <a:outerShdw blurRad="57150" dist="19050" dir="5400000" algn="bl" rotWithShape="0">
              <a:srgbClr val="000000">
                <a:alpha val="50000"/>
              </a:srgbClr>
            </a:outerShdw>
          </a:effectLst>
        </p:spPr>
      </p:pic>
      <p:pic>
        <p:nvPicPr>
          <p:cNvPr id="83" name="Google Shape;83;p1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203707" y="494400"/>
            <a:ext cx="2961420" cy="987150"/>
          </a:xfrm>
          <a:prstGeom prst="rect">
            <a:avLst/>
          </a:prstGeom>
          <a:noFill/>
          <a:ln>
            <a:noFill/>
          </a:ln>
        </p:spPr>
      </p:pic>
      <p:pic>
        <p:nvPicPr>
          <p:cNvPr id="84" name="Google Shape;84;p1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099375" y="2075963"/>
            <a:ext cx="2599200" cy="1080176"/>
          </a:xfrm>
          <a:prstGeom prst="rect">
            <a:avLst/>
          </a:prstGeom>
          <a:noFill/>
          <a:ln>
            <a:noFill/>
          </a:ln>
        </p:spPr>
      </p:pic>
      <p:pic>
        <p:nvPicPr>
          <p:cNvPr id="85" name="Google Shape;85;p17" descr="https://lh3.googleusercontent.com/dFtNdjTAtKA71zoab-QHr7QT8JyNvVKBTauzcgUQMmeAq6MHE3FYYvUCgXzJ1_VfOucj7jH8NLB_kR21Z58LPioVQi_KgwJbLOAvheQ3WIOdRLxgM0f3p6Oo5N0YhdWpD-eEPJy2_Mo"/>
          <p:cNvPicPr preferRelativeResize="0"/>
          <p:nvPr/>
        </p:nvPicPr>
        <p:blipFill rotWithShape="1">
          <a:blip r:embed="rId7" cstate="print">
            <a:alphaModFix/>
            <a:extLst>
              <a:ext uri="{28A0092B-C50C-407E-A947-70E740481C1C}">
                <a14:useLocalDpi xmlns:a14="http://schemas.microsoft.com/office/drawing/2010/main"/>
              </a:ext>
            </a:extLst>
          </a:blip>
          <a:srcRect t="-27467" b="-16417"/>
          <a:stretch/>
        </p:blipFill>
        <p:spPr>
          <a:xfrm>
            <a:off x="1047252" y="3301068"/>
            <a:ext cx="172977" cy="202101"/>
          </a:xfrm>
          <a:prstGeom prst="rect">
            <a:avLst/>
          </a:prstGeom>
          <a:noFill/>
          <a:ln>
            <a:noFill/>
          </a:ln>
        </p:spPr>
      </p:pic>
      <p:sp>
        <p:nvSpPr>
          <p:cNvPr id="86" name="Google Shape;86;p17"/>
          <p:cNvSpPr txBox="1"/>
          <p:nvPr/>
        </p:nvSpPr>
        <p:spPr>
          <a:xfrm>
            <a:off x="1199625" y="3284450"/>
            <a:ext cx="15129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@JoelBabdor</a:t>
            </a:r>
            <a:endParaRPr sz="700"/>
          </a:p>
        </p:txBody>
      </p:sp>
      <p:pic>
        <p:nvPicPr>
          <p:cNvPr id="87" name="Google Shape;87;p1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498126" y="451914"/>
            <a:ext cx="987149" cy="987151"/>
          </a:xfrm>
          <a:prstGeom prst="rect">
            <a:avLst/>
          </a:prstGeom>
          <a:noFill/>
          <a:ln>
            <a:noFill/>
          </a:ln>
        </p:spPr>
      </p:pic>
      <p:pic>
        <p:nvPicPr>
          <p:cNvPr id="88" name="Google Shape;88;p17" descr="National Microbiome Data Collaborative | ORNL"/>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116790" y="4338760"/>
            <a:ext cx="1981201" cy="671656"/>
          </a:xfrm>
          <a:prstGeom prst="rect">
            <a:avLst/>
          </a:prstGeom>
          <a:noFill/>
          <a:ln>
            <a:noFill/>
          </a:ln>
        </p:spPr>
      </p:pic>
      <p:pic>
        <p:nvPicPr>
          <p:cNvPr id="89" name="Google Shape;89;p17" descr="A close up of a sign&#10;&#10;Description automatically generated"/>
          <p:cNvPicPr preferRelativeResize="0"/>
          <p:nvPr/>
        </p:nvPicPr>
        <p:blipFill rotWithShape="1">
          <a:blip r:embed="rId10">
            <a:alphaModFix/>
          </a:blip>
          <a:srcRect/>
          <a:stretch/>
        </p:blipFill>
        <p:spPr>
          <a:xfrm>
            <a:off x="4675829" y="4405579"/>
            <a:ext cx="2440980" cy="622745"/>
          </a:xfrm>
          <a:prstGeom prst="rect">
            <a:avLst/>
          </a:prstGeom>
          <a:noFill/>
          <a:ln>
            <a:noFill/>
          </a:ln>
        </p:spPr>
      </p:pic>
      <p:pic>
        <p:nvPicPr>
          <p:cNvPr id="90" name="Google Shape;90;p1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558125" y="4431586"/>
            <a:ext cx="1245065" cy="496400"/>
          </a:xfrm>
          <a:prstGeom prst="rect">
            <a:avLst/>
          </a:prstGeom>
          <a:noFill/>
          <a:ln>
            <a:noFill/>
          </a:ln>
        </p:spPr>
      </p:pic>
      <p:pic>
        <p:nvPicPr>
          <p:cNvPr id="91" name="Google Shape;91;p1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9947" y="4457322"/>
            <a:ext cx="2276827" cy="671675"/>
          </a:xfrm>
          <a:prstGeom prst="rect">
            <a:avLst/>
          </a:prstGeom>
          <a:noFill/>
          <a:ln>
            <a:noFill/>
          </a:ln>
        </p:spPr>
      </p:pic>
      <p:pic>
        <p:nvPicPr>
          <p:cNvPr id="92" name="Google Shape;92;p1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992552" y="3324820"/>
            <a:ext cx="172977" cy="167231"/>
          </a:xfrm>
          <a:prstGeom prst="rect">
            <a:avLst/>
          </a:prstGeom>
          <a:noFill/>
          <a:ln>
            <a:noFill/>
          </a:ln>
        </p:spPr>
      </p:pic>
      <p:sp>
        <p:nvSpPr>
          <p:cNvPr id="93" name="Google Shape;93;p17"/>
          <p:cNvSpPr txBox="1"/>
          <p:nvPr/>
        </p:nvSpPr>
        <p:spPr>
          <a:xfrm>
            <a:off x="2097550" y="3284450"/>
            <a:ext cx="17301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joel.babdor@ucsf.edu</a:t>
            </a:r>
            <a:endParaRPr sz="700"/>
          </a:p>
        </p:txBody>
      </p:sp>
      <p:pic>
        <p:nvPicPr>
          <p:cNvPr id="94" name="Google Shape;94;p17" descr="https://lh3.googleusercontent.com/dFtNdjTAtKA71zoab-QHr7QT8JyNvVKBTauzcgUQMmeAq6MHE3FYYvUCgXzJ1_VfOucj7jH8NLB_kR21Z58LPioVQi_KgwJbLOAvheQ3WIOdRLxgM0f3p6Oo5N0YhdWpD-eEPJy2_Mo"/>
          <p:cNvPicPr preferRelativeResize="0"/>
          <p:nvPr/>
        </p:nvPicPr>
        <p:blipFill rotWithShape="1">
          <a:blip r:embed="rId7" cstate="print">
            <a:alphaModFix/>
            <a:extLst>
              <a:ext uri="{28A0092B-C50C-407E-A947-70E740481C1C}">
                <a14:useLocalDpi xmlns:a14="http://schemas.microsoft.com/office/drawing/2010/main"/>
              </a:ext>
            </a:extLst>
          </a:blip>
          <a:srcRect t="-27467" b="-16417"/>
          <a:stretch/>
        </p:blipFill>
        <p:spPr>
          <a:xfrm>
            <a:off x="5914473" y="1512412"/>
            <a:ext cx="172978" cy="202101"/>
          </a:xfrm>
          <a:prstGeom prst="rect">
            <a:avLst/>
          </a:prstGeom>
          <a:noFill/>
          <a:ln>
            <a:noFill/>
          </a:ln>
        </p:spPr>
      </p:pic>
      <p:sp>
        <p:nvSpPr>
          <p:cNvPr id="95" name="Google Shape;95;p17"/>
          <p:cNvSpPr txBox="1"/>
          <p:nvPr/>
        </p:nvSpPr>
        <p:spPr>
          <a:xfrm>
            <a:off x="5990325" y="1465625"/>
            <a:ext cx="15129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@BlackInImmuno</a:t>
            </a:r>
            <a:endParaRPr sz="700"/>
          </a:p>
        </p:txBody>
      </p:sp>
      <p:sp>
        <p:nvSpPr>
          <p:cNvPr id="96" name="Google Shape;96;p17"/>
          <p:cNvSpPr txBox="1"/>
          <p:nvPr/>
        </p:nvSpPr>
        <p:spPr>
          <a:xfrm>
            <a:off x="6191725" y="3114425"/>
            <a:ext cx="15129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@ImmunoDiverse</a:t>
            </a:r>
            <a:endParaRPr sz="700"/>
          </a:p>
        </p:txBody>
      </p:sp>
      <p:pic>
        <p:nvPicPr>
          <p:cNvPr id="97" name="Google Shape;97;p1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895572" y="1519866"/>
            <a:ext cx="167228" cy="167231"/>
          </a:xfrm>
          <a:prstGeom prst="rect">
            <a:avLst/>
          </a:prstGeom>
          <a:noFill/>
          <a:ln>
            <a:noFill/>
          </a:ln>
        </p:spPr>
      </p:pic>
      <p:sp>
        <p:nvSpPr>
          <p:cNvPr id="98" name="Google Shape;98;p17"/>
          <p:cNvSpPr txBox="1"/>
          <p:nvPr/>
        </p:nvSpPr>
        <p:spPr>
          <a:xfrm>
            <a:off x="6974925" y="1472363"/>
            <a:ext cx="22092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www.blackinimmuno.org</a:t>
            </a:r>
            <a:endParaRPr sz="700"/>
          </a:p>
        </p:txBody>
      </p:sp>
      <p:pic>
        <p:nvPicPr>
          <p:cNvPr id="99" name="Google Shape;99;p17" descr="https://lh3.googleusercontent.com/dFtNdjTAtKA71zoab-QHr7QT8JyNvVKBTauzcgUQMmeAq6MHE3FYYvUCgXzJ1_VfOucj7jH8NLB_kR21Z58LPioVQi_KgwJbLOAvheQ3WIOdRLxgM0f3p6Oo5N0YhdWpD-eEPJy2_Mo"/>
          <p:cNvPicPr preferRelativeResize="0"/>
          <p:nvPr/>
        </p:nvPicPr>
        <p:blipFill rotWithShape="1">
          <a:blip r:embed="rId7" cstate="print">
            <a:alphaModFix/>
            <a:extLst>
              <a:ext uri="{28A0092B-C50C-407E-A947-70E740481C1C}">
                <a14:useLocalDpi xmlns:a14="http://schemas.microsoft.com/office/drawing/2010/main"/>
              </a:ext>
            </a:extLst>
          </a:blip>
          <a:srcRect t="-27467" b="-16417"/>
          <a:stretch/>
        </p:blipFill>
        <p:spPr>
          <a:xfrm>
            <a:off x="6111048" y="3151225"/>
            <a:ext cx="172978" cy="2021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5"/>
          <p:cNvSpPr/>
          <p:nvPr/>
        </p:nvSpPr>
        <p:spPr>
          <a:xfrm>
            <a:off x="0" y="0"/>
            <a:ext cx="9144000" cy="549600"/>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500">
                <a:solidFill>
                  <a:schemeClr val="lt1"/>
                </a:solidFill>
              </a:rPr>
              <a:t>Career Path</a:t>
            </a:r>
            <a:endParaRPr sz="2500"/>
          </a:p>
        </p:txBody>
      </p:sp>
      <p:sp>
        <p:nvSpPr>
          <p:cNvPr id="475" name="Google Shape;47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476" name="Google Shape;476;p35"/>
          <p:cNvGrpSpPr/>
          <p:nvPr/>
        </p:nvGrpSpPr>
        <p:grpSpPr>
          <a:xfrm>
            <a:off x="385860" y="793866"/>
            <a:ext cx="8321831" cy="3892966"/>
            <a:chOff x="1207460" y="1551812"/>
            <a:chExt cx="9269137" cy="4592928"/>
          </a:xfrm>
        </p:grpSpPr>
        <p:sp>
          <p:nvSpPr>
            <p:cNvPr id="477" name="Google Shape;477;p35"/>
            <p:cNvSpPr/>
            <p:nvPr/>
          </p:nvSpPr>
          <p:spPr>
            <a:xfrm>
              <a:off x="1735197" y="2521392"/>
              <a:ext cx="8741400" cy="788400"/>
            </a:xfrm>
            <a:prstGeom prst="rightArrow">
              <a:avLst>
                <a:gd name="adj1" fmla="val 50000"/>
                <a:gd name="adj2" fmla="val 50000"/>
              </a:avLst>
            </a:prstGeom>
            <a:solidFill>
              <a:srgbClr val="38562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78" name="Google Shape;478;p35"/>
            <p:cNvSpPr/>
            <p:nvPr/>
          </p:nvSpPr>
          <p:spPr>
            <a:xfrm>
              <a:off x="3334295" y="2346394"/>
              <a:ext cx="1185600" cy="1138200"/>
            </a:xfrm>
            <a:prstGeom prst="ellipse">
              <a:avLst/>
            </a:prstGeom>
            <a:solidFill>
              <a:schemeClr val="lt1"/>
            </a:solidFill>
            <a:ln w="12700" cap="flat" cmpd="sng">
              <a:solidFill>
                <a:srgbClr val="38562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a:solidFill>
                    <a:srgbClr val="3F3F3F"/>
                  </a:solidFill>
                  <a:latin typeface="Calibri"/>
                  <a:ea typeface="Calibri"/>
                  <a:cs typeface="Calibri"/>
                  <a:sym typeface="Calibri"/>
                </a:rPr>
                <a:t>2013</a:t>
              </a:r>
              <a:endParaRPr sz="1100"/>
            </a:p>
          </p:txBody>
        </p:sp>
        <p:sp>
          <p:nvSpPr>
            <p:cNvPr id="479" name="Google Shape;479;p35"/>
            <p:cNvSpPr/>
            <p:nvPr/>
          </p:nvSpPr>
          <p:spPr>
            <a:xfrm rot="10800000">
              <a:off x="3752895" y="1764729"/>
              <a:ext cx="195600" cy="505200"/>
            </a:xfrm>
            <a:prstGeom prst="corner">
              <a:avLst>
                <a:gd name="adj1" fmla="val 17742"/>
                <a:gd name="adj2" fmla="val 17742"/>
              </a:avLst>
            </a:prstGeom>
            <a:solidFill>
              <a:srgbClr val="3F3F3F"/>
            </a:solidFill>
            <a:ln w="12700"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80" name="Google Shape;480;p35"/>
            <p:cNvSpPr txBox="1"/>
            <p:nvPr/>
          </p:nvSpPr>
          <p:spPr>
            <a:xfrm>
              <a:off x="2130752" y="1551812"/>
              <a:ext cx="1558800" cy="517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a:solidFill>
                    <a:srgbClr val="C00000"/>
                  </a:solidFill>
                  <a:latin typeface="Calibri"/>
                  <a:ea typeface="Calibri"/>
                  <a:cs typeface="Calibri"/>
                  <a:sym typeface="Calibri"/>
                </a:rPr>
                <a:t>Graduate from OSU </a:t>
              </a:r>
              <a:endParaRPr sz="1100"/>
            </a:p>
            <a:p>
              <a:pPr marL="0" marR="0" lvl="0" indent="0" algn="ctr" rtl="0">
                <a:spcBef>
                  <a:spcPts val="0"/>
                </a:spcBef>
                <a:spcAft>
                  <a:spcPts val="0"/>
                </a:spcAft>
                <a:buNone/>
              </a:pPr>
              <a:r>
                <a:rPr lang="en" sz="1200">
                  <a:solidFill>
                    <a:srgbClr val="C00000"/>
                  </a:solidFill>
                  <a:latin typeface="Calibri"/>
                  <a:ea typeface="Calibri"/>
                  <a:cs typeface="Calibri"/>
                  <a:sym typeface="Calibri"/>
                </a:rPr>
                <a:t>(MS Microbiology)</a:t>
              </a:r>
              <a:endParaRPr sz="1100"/>
            </a:p>
          </p:txBody>
        </p:sp>
        <p:grpSp>
          <p:nvGrpSpPr>
            <p:cNvPr id="481" name="Google Shape;481;p35"/>
            <p:cNvGrpSpPr/>
            <p:nvPr/>
          </p:nvGrpSpPr>
          <p:grpSpPr>
            <a:xfrm>
              <a:off x="2161082" y="3221286"/>
              <a:ext cx="1381500" cy="965980"/>
              <a:chOff x="3508619" y="3310664"/>
              <a:chExt cx="1381500" cy="965980"/>
            </a:xfrm>
          </p:grpSpPr>
          <p:sp>
            <p:nvSpPr>
              <p:cNvPr id="482" name="Google Shape;482;p35"/>
              <p:cNvSpPr/>
              <p:nvPr/>
            </p:nvSpPr>
            <p:spPr>
              <a:xfrm rot="-5400000">
                <a:off x="4018020" y="3071114"/>
                <a:ext cx="362700" cy="841800"/>
              </a:xfrm>
              <a:prstGeom prst="leftBrace">
                <a:avLst>
                  <a:gd name="adj1" fmla="val 19633"/>
                  <a:gd name="adj2" fmla="val 50000"/>
                </a:avLst>
              </a:prstGeom>
              <a:noFill/>
              <a:ln w="12700"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483" name="Google Shape;483;p35"/>
              <p:cNvSpPr txBox="1"/>
              <p:nvPr/>
            </p:nvSpPr>
            <p:spPr>
              <a:xfrm>
                <a:off x="3508619" y="3704844"/>
                <a:ext cx="1381500" cy="571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rgbClr val="C00000"/>
                    </a:solidFill>
                    <a:latin typeface="Calibri"/>
                    <a:ea typeface="Calibri"/>
                    <a:cs typeface="Calibri"/>
                    <a:sym typeface="Calibri"/>
                  </a:rPr>
                  <a:t>Worked as GTA, teaching microbiology courses</a:t>
                </a:r>
                <a:endParaRPr sz="1100"/>
              </a:p>
            </p:txBody>
          </p:sp>
        </p:grpSp>
        <p:grpSp>
          <p:nvGrpSpPr>
            <p:cNvPr id="484" name="Google Shape;484;p35"/>
            <p:cNvGrpSpPr/>
            <p:nvPr/>
          </p:nvGrpSpPr>
          <p:grpSpPr>
            <a:xfrm>
              <a:off x="1207460" y="3221380"/>
              <a:ext cx="1751100" cy="2422020"/>
              <a:chOff x="2554997" y="3310758"/>
              <a:chExt cx="1751100" cy="2422020"/>
            </a:xfrm>
          </p:grpSpPr>
          <p:sp>
            <p:nvSpPr>
              <p:cNvPr id="485" name="Google Shape;485;p35"/>
              <p:cNvSpPr txBox="1"/>
              <p:nvPr/>
            </p:nvSpPr>
            <p:spPr>
              <a:xfrm>
                <a:off x="2554997" y="4616178"/>
                <a:ext cx="1751100" cy="1116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rgbClr val="C00000"/>
                    </a:solidFill>
                    <a:latin typeface="Calibri"/>
                    <a:ea typeface="Calibri"/>
                    <a:cs typeface="Calibri"/>
                    <a:sym typeface="Calibri"/>
                  </a:rPr>
                  <a:t>2011</a:t>
                </a:r>
                <a:endParaRPr sz="1100"/>
              </a:p>
              <a:p>
                <a:pPr marL="0" marR="0" lvl="0" indent="0" algn="ctr" rtl="0">
                  <a:spcBef>
                    <a:spcPts val="0"/>
                  </a:spcBef>
                  <a:spcAft>
                    <a:spcPts val="0"/>
                  </a:spcAft>
                  <a:buNone/>
                </a:pPr>
                <a:r>
                  <a:rPr lang="en" sz="900">
                    <a:solidFill>
                      <a:srgbClr val="C00000"/>
                    </a:solidFill>
                    <a:latin typeface="Calibri"/>
                    <a:ea typeface="Calibri"/>
                    <a:cs typeface="Calibri"/>
                    <a:sym typeface="Calibri"/>
                  </a:rPr>
                  <a:t>Arrived in the US </a:t>
                </a:r>
                <a:endParaRPr sz="1100"/>
              </a:p>
              <a:p>
                <a:pPr marL="0" marR="0" lvl="0" indent="0" algn="ctr" rtl="0">
                  <a:spcBef>
                    <a:spcPts val="0"/>
                  </a:spcBef>
                  <a:spcAft>
                    <a:spcPts val="0"/>
                  </a:spcAft>
                  <a:buNone/>
                </a:pPr>
                <a:r>
                  <a:rPr lang="en" sz="900">
                    <a:solidFill>
                      <a:srgbClr val="C00000"/>
                    </a:solidFill>
                    <a:latin typeface="Calibri"/>
                    <a:ea typeface="Calibri"/>
                    <a:cs typeface="Calibri"/>
                    <a:sym typeface="Calibri"/>
                  </a:rPr>
                  <a:t>&amp; </a:t>
                </a:r>
                <a:endParaRPr sz="1100"/>
              </a:p>
              <a:p>
                <a:pPr marL="0" marR="0" lvl="0" indent="0" algn="ctr" rtl="0">
                  <a:spcBef>
                    <a:spcPts val="0"/>
                  </a:spcBef>
                  <a:spcAft>
                    <a:spcPts val="0"/>
                  </a:spcAft>
                  <a:buNone/>
                </a:pPr>
                <a:r>
                  <a:rPr lang="en" sz="900">
                    <a:solidFill>
                      <a:srgbClr val="C00000"/>
                    </a:solidFill>
                    <a:latin typeface="Calibri"/>
                    <a:ea typeface="Calibri"/>
                    <a:cs typeface="Calibri"/>
                    <a:sym typeface="Calibri"/>
                  </a:rPr>
                  <a:t>Started graduate school at </a:t>
                </a:r>
                <a:endParaRPr sz="1100"/>
              </a:p>
              <a:p>
                <a:pPr marL="0" marR="0" lvl="0" indent="0" algn="ctr" rtl="0">
                  <a:spcBef>
                    <a:spcPts val="0"/>
                  </a:spcBef>
                  <a:spcAft>
                    <a:spcPts val="0"/>
                  </a:spcAft>
                  <a:buNone/>
                </a:pPr>
                <a:r>
                  <a:rPr lang="en" sz="900">
                    <a:solidFill>
                      <a:srgbClr val="C00000"/>
                    </a:solidFill>
                    <a:latin typeface="Calibri"/>
                    <a:ea typeface="Calibri"/>
                    <a:cs typeface="Calibri"/>
                    <a:sym typeface="Calibri"/>
                  </a:rPr>
                  <a:t>Ohio State University, Columbus, Ohio</a:t>
                </a:r>
                <a:endParaRPr sz="1100"/>
              </a:p>
            </p:txBody>
          </p:sp>
          <p:cxnSp>
            <p:nvCxnSpPr>
              <p:cNvPr id="486" name="Google Shape;486;p35"/>
              <p:cNvCxnSpPr/>
              <p:nvPr/>
            </p:nvCxnSpPr>
            <p:spPr>
              <a:xfrm>
                <a:off x="3434476" y="3310758"/>
                <a:ext cx="0" cy="1273800"/>
              </a:xfrm>
              <a:prstGeom prst="straightConnector1">
                <a:avLst/>
              </a:prstGeom>
              <a:noFill/>
              <a:ln w="57150" cap="flat" cmpd="sng">
                <a:solidFill>
                  <a:srgbClr val="3F3F3F"/>
                </a:solidFill>
                <a:prstDash val="solid"/>
                <a:miter lim="800000"/>
                <a:headEnd type="none" w="sm" len="sm"/>
                <a:tailEnd type="none" w="sm" len="sm"/>
              </a:ln>
            </p:spPr>
          </p:cxnSp>
        </p:grpSp>
        <p:sp>
          <p:nvSpPr>
            <p:cNvPr id="487" name="Google Shape;487;p35"/>
            <p:cNvSpPr/>
            <p:nvPr/>
          </p:nvSpPr>
          <p:spPr>
            <a:xfrm rot="-5400000">
              <a:off x="4322898" y="3240973"/>
              <a:ext cx="362700" cy="1111500"/>
            </a:xfrm>
            <a:prstGeom prst="leftBrace">
              <a:avLst>
                <a:gd name="adj1" fmla="val 19633"/>
                <a:gd name="adj2" fmla="val 50000"/>
              </a:avLst>
            </a:prstGeom>
            <a:noFill/>
            <a:ln w="12700"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488" name="Google Shape;488;p35"/>
            <p:cNvSpPr txBox="1"/>
            <p:nvPr/>
          </p:nvSpPr>
          <p:spPr>
            <a:xfrm>
              <a:off x="3723947" y="4026031"/>
              <a:ext cx="1560600" cy="6537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rgbClr val="7030A0"/>
                  </a:solidFill>
                  <a:latin typeface="Calibri"/>
                  <a:ea typeface="Calibri"/>
                  <a:cs typeface="Calibri"/>
                  <a:sym typeface="Calibri"/>
                </a:rPr>
                <a:t>QC Microbiologist at PharmaForce Inc. in Columbus, Ohio</a:t>
              </a:r>
              <a:endParaRPr sz="1100"/>
            </a:p>
          </p:txBody>
        </p:sp>
        <p:cxnSp>
          <p:nvCxnSpPr>
            <p:cNvPr id="489" name="Google Shape;489;p35"/>
            <p:cNvCxnSpPr/>
            <p:nvPr/>
          </p:nvCxnSpPr>
          <p:spPr>
            <a:xfrm>
              <a:off x="5191213" y="3162963"/>
              <a:ext cx="0" cy="2075100"/>
            </a:xfrm>
            <a:prstGeom prst="straightConnector1">
              <a:avLst/>
            </a:prstGeom>
            <a:noFill/>
            <a:ln w="57150" cap="flat" cmpd="sng">
              <a:solidFill>
                <a:srgbClr val="3F3F3F"/>
              </a:solidFill>
              <a:prstDash val="solid"/>
              <a:miter lim="800000"/>
              <a:headEnd type="none" w="sm" len="sm"/>
              <a:tailEnd type="none" w="sm" len="sm"/>
            </a:ln>
          </p:spPr>
        </p:cxnSp>
        <p:sp>
          <p:nvSpPr>
            <p:cNvPr id="490" name="Google Shape;490;p35"/>
            <p:cNvSpPr txBox="1"/>
            <p:nvPr/>
          </p:nvSpPr>
          <p:spPr>
            <a:xfrm>
              <a:off x="4118162" y="5273240"/>
              <a:ext cx="2146200" cy="871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rgbClr val="C00000"/>
                  </a:solidFill>
                  <a:latin typeface="Calibri"/>
                  <a:ea typeface="Calibri"/>
                  <a:cs typeface="Calibri"/>
                  <a:sym typeface="Calibri"/>
                </a:rPr>
                <a:t>2014</a:t>
              </a:r>
              <a:endParaRPr sz="1100"/>
            </a:p>
            <a:p>
              <a:pPr marL="0" marR="0" lvl="0" indent="0" algn="ctr" rtl="0">
                <a:spcBef>
                  <a:spcPts val="0"/>
                </a:spcBef>
                <a:spcAft>
                  <a:spcPts val="0"/>
                </a:spcAft>
                <a:buNone/>
              </a:pPr>
              <a:r>
                <a:rPr lang="en" sz="1100">
                  <a:solidFill>
                    <a:srgbClr val="C00000"/>
                  </a:solidFill>
                  <a:latin typeface="Calibri"/>
                  <a:ea typeface="Calibri"/>
                  <a:cs typeface="Calibri"/>
                  <a:sym typeface="Calibri"/>
                </a:rPr>
                <a:t>Started work at OSU College of Dentistry as Research Associate (Microbiome Bioinformatics) </a:t>
              </a:r>
              <a:endParaRPr sz="110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pSp>
        <p:nvGrpSpPr>
          <p:cNvPr id="495" name="Google Shape;495;p36"/>
          <p:cNvGrpSpPr/>
          <p:nvPr/>
        </p:nvGrpSpPr>
        <p:grpSpPr>
          <a:xfrm>
            <a:off x="385860" y="793866"/>
            <a:ext cx="8372578" cy="3892966"/>
            <a:chOff x="1207460" y="1551812"/>
            <a:chExt cx="9325661" cy="4592928"/>
          </a:xfrm>
        </p:grpSpPr>
        <p:sp>
          <p:nvSpPr>
            <p:cNvPr id="496" name="Google Shape;496;p36"/>
            <p:cNvSpPr/>
            <p:nvPr/>
          </p:nvSpPr>
          <p:spPr>
            <a:xfrm>
              <a:off x="1735197" y="2521392"/>
              <a:ext cx="8741400" cy="788400"/>
            </a:xfrm>
            <a:prstGeom prst="rightArrow">
              <a:avLst>
                <a:gd name="adj1" fmla="val 50000"/>
                <a:gd name="adj2" fmla="val 50000"/>
              </a:avLst>
            </a:prstGeom>
            <a:solidFill>
              <a:srgbClr val="38562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97" name="Google Shape;497;p36"/>
            <p:cNvSpPr/>
            <p:nvPr/>
          </p:nvSpPr>
          <p:spPr>
            <a:xfrm>
              <a:off x="3334295" y="2346394"/>
              <a:ext cx="1185600" cy="1138200"/>
            </a:xfrm>
            <a:prstGeom prst="ellipse">
              <a:avLst/>
            </a:prstGeom>
            <a:solidFill>
              <a:schemeClr val="lt1"/>
            </a:solidFill>
            <a:ln w="12700" cap="flat" cmpd="sng">
              <a:solidFill>
                <a:srgbClr val="38562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a:solidFill>
                    <a:srgbClr val="3F3F3F"/>
                  </a:solidFill>
                  <a:latin typeface="Calibri"/>
                  <a:ea typeface="Calibri"/>
                  <a:cs typeface="Calibri"/>
                  <a:sym typeface="Calibri"/>
                </a:rPr>
                <a:t>2013</a:t>
              </a:r>
              <a:endParaRPr sz="1100"/>
            </a:p>
          </p:txBody>
        </p:sp>
        <p:sp>
          <p:nvSpPr>
            <p:cNvPr id="498" name="Google Shape;498;p36"/>
            <p:cNvSpPr/>
            <p:nvPr/>
          </p:nvSpPr>
          <p:spPr>
            <a:xfrm>
              <a:off x="7950347" y="2365312"/>
              <a:ext cx="1185600" cy="1138200"/>
            </a:xfrm>
            <a:prstGeom prst="ellipse">
              <a:avLst/>
            </a:prstGeom>
            <a:solidFill>
              <a:schemeClr val="lt1"/>
            </a:solidFill>
            <a:ln w="12700" cap="flat" cmpd="sng">
              <a:solidFill>
                <a:srgbClr val="38562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a:solidFill>
                    <a:srgbClr val="3F3F3F"/>
                  </a:solidFill>
                  <a:latin typeface="Calibri"/>
                  <a:ea typeface="Calibri"/>
                  <a:cs typeface="Calibri"/>
                  <a:sym typeface="Calibri"/>
                </a:rPr>
                <a:t>2019</a:t>
              </a:r>
              <a:endParaRPr sz="1100"/>
            </a:p>
          </p:txBody>
        </p:sp>
        <p:sp>
          <p:nvSpPr>
            <p:cNvPr id="499" name="Google Shape;499;p36"/>
            <p:cNvSpPr/>
            <p:nvPr/>
          </p:nvSpPr>
          <p:spPr>
            <a:xfrm rot="10800000">
              <a:off x="3752895" y="1764729"/>
              <a:ext cx="195600" cy="505200"/>
            </a:xfrm>
            <a:prstGeom prst="corner">
              <a:avLst>
                <a:gd name="adj1" fmla="val 17742"/>
                <a:gd name="adj2" fmla="val 17742"/>
              </a:avLst>
            </a:prstGeom>
            <a:solidFill>
              <a:srgbClr val="3F3F3F"/>
            </a:solidFill>
            <a:ln w="12700"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00" name="Google Shape;500;p36"/>
            <p:cNvSpPr txBox="1"/>
            <p:nvPr/>
          </p:nvSpPr>
          <p:spPr>
            <a:xfrm>
              <a:off x="2130752" y="1551812"/>
              <a:ext cx="1558800" cy="517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a:solidFill>
                    <a:srgbClr val="C00000"/>
                  </a:solidFill>
                  <a:latin typeface="Calibri"/>
                  <a:ea typeface="Calibri"/>
                  <a:cs typeface="Calibri"/>
                  <a:sym typeface="Calibri"/>
                </a:rPr>
                <a:t>Graduate from OSU </a:t>
              </a:r>
              <a:endParaRPr sz="1100"/>
            </a:p>
            <a:p>
              <a:pPr marL="0" marR="0" lvl="0" indent="0" algn="ctr" rtl="0">
                <a:spcBef>
                  <a:spcPts val="0"/>
                </a:spcBef>
                <a:spcAft>
                  <a:spcPts val="0"/>
                </a:spcAft>
                <a:buNone/>
              </a:pPr>
              <a:r>
                <a:rPr lang="en" sz="1200">
                  <a:solidFill>
                    <a:srgbClr val="C00000"/>
                  </a:solidFill>
                  <a:latin typeface="Calibri"/>
                  <a:ea typeface="Calibri"/>
                  <a:cs typeface="Calibri"/>
                  <a:sym typeface="Calibri"/>
                </a:rPr>
                <a:t>(MS Microbiology)</a:t>
              </a:r>
              <a:endParaRPr sz="1100"/>
            </a:p>
          </p:txBody>
        </p:sp>
        <p:sp>
          <p:nvSpPr>
            <p:cNvPr id="501" name="Google Shape;501;p36"/>
            <p:cNvSpPr/>
            <p:nvPr/>
          </p:nvSpPr>
          <p:spPr>
            <a:xfrm rot="10800000">
              <a:off x="8365268" y="1772613"/>
              <a:ext cx="195600" cy="505200"/>
            </a:xfrm>
            <a:prstGeom prst="corner">
              <a:avLst>
                <a:gd name="adj1" fmla="val 17742"/>
                <a:gd name="adj2" fmla="val 17742"/>
              </a:avLst>
            </a:prstGeom>
            <a:solidFill>
              <a:srgbClr val="3F3F3F"/>
            </a:solidFill>
            <a:ln w="12700"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02" name="Google Shape;502;p36"/>
            <p:cNvSpPr txBox="1"/>
            <p:nvPr/>
          </p:nvSpPr>
          <p:spPr>
            <a:xfrm>
              <a:off x="6735793" y="1559696"/>
              <a:ext cx="1580400" cy="517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a:solidFill>
                    <a:srgbClr val="C00000"/>
                  </a:solidFill>
                  <a:latin typeface="Calibri"/>
                  <a:ea typeface="Calibri"/>
                  <a:cs typeface="Calibri"/>
                  <a:sym typeface="Calibri"/>
                </a:rPr>
                <a:t>Graduate from OSU </a:t>
              </a:r>
              <a:endParaRPr sz="1100"/>
            </a:p>
            <a:p>
              <a:pPr marL="0" marR="0" lvl="0" indent="0" algn="ctr" rtl="0">
                <a:spcBef>
                  <a:spcPts val="0"/>
                </a:spcBef>
                <a:spcAft>
                  <a:spcPts val="0"/>
                </a:spcAft>
                <a:buNone/>
              </a:pPr>
              <a:r>
                <a:rPr lang="en" sz="1200">
                  <a:solidFill>
                    <a:srgbClr val="C00000"/>
                  </a:solidFill>
                  <a:latin typeface="Calibri"/>
                  <a:ea typeface="Calibri"/>
                  <a:cs typeface="Calibri"/>
                  <a:sym typeface="Calibri"/>
                </a:rPr>
                <a:t>(PhD Biomedical Sc.)</a:t>
              </a:r>
              <a:endParaRPr sz="1100"/>
            </a:p>
          </p:txBody>
        </p:sp>
        <p:grpSp>
          <p:nvGrpSpPr>
            <p:cNvPr id="503" name="Google Shape;503;p36"/>
            <p:cNvGrpSpPr/>
            <p:nvPr/>
          </p:nvGrpSpPr>
          <p:grpSpPr>
            <a:xfrm>
              <a:off x="2161082" y="3221286"/>
              <a:ext cx="1381500" cy="965980"/>
              <a:chOff x="3508619" y="3310664"/>
              <a:chExt cx="1381500" cy="965980"/>
            </a:xfrm>
          </p:grpSpPr>
          <p:sp>
            <p:nvSpPr>
              <p:cNvPr id="504" name="Google Shape;504;p36"/>
              <p:cNvSpPr/>
              <p:nvPr/>
            </p:nvSpPr>
            <p:spPr>
              <a:xfrm rot="-5400000">
                <a:off x="4018020" y="3071114"/>
                <a:ext cx="362700" cy="841800"/>
              </a:xfrm>
              <a:prstGeom prst="leftBrace">
                <a:avLst>
                  <a:gd name="adj1" fmla="val 19633"/>
                  <a:gd name="adj2" fmla="val 50000"/>
                </a:avLst>
              </a:prstGeom>
              <a:noFill/>
              <a:ln w="12700"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505" name="Google Shape;505;p36"/>
              <p:cNvSpPr txBox="1"/>
              <p:nvPr/>
            </p:nvSpPr>
            <p:spPr>
              <a:xfrm>
                <a:off x="3508619" y="3704844"/>
                <a:ext cx="1381500" cy="571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rgbClr val="C00000"/>
                    </a:solidFill>
                    <a:latin typeface="Calibri"/>
                    <a:ea typeface="Calibri"/>
                    <a:cs typeface="Calibri"/>
                    <a:sym typeface="Calibri"/>
                  </a:rPr>
                  <a:t>Worked as GTA, teaching microbiology courses</a:t>
                </a:r>
                <a:endParaRPr sz="1100"/>
              </a:p>
            </p:txBody>
          </p:sp>
        </p:grpSp>
        <p:grpSp>
          <p:nvGrpSpPr>
            <p:cNvPr id="506" name="Google Shape;506;p36"/>
            <p:cNvGrpSpPr/>
            <p:nvPr/>
          </p:nvGrpSpPr>
          <p:grpSpPr>
            <a:xfrm>
              <a:off x="5698838" y="3162963"/>
              <a:ext cx="2008200" cy="1709395"/>
              <a:chOff x="7065606" y="3310758"/>
              <a:chExt cx="2008200" cy="1709395"/>
            </a:xfrm>
          </p:grpSpPr>
          <p:cxnSp>
            <p:nvCxnSpPr>
              <p:cNvPr id="507" name="Google Shape;507;p36"/>
              <p:cNvCxnSpPr/>
              <p:nvPr/>
            </p:nvCxnSpPr>
            <p:spPr>
              <a:xfrm>
                <a:off x="8043271" y="3310758"/>
                <a:ext cx="0" cy="756600"/>
              </a:xfrm>
              <a:prstGeom prst="straightConnector1">
                <a:avLst/>
              </a:prstGeom>
              <a:noFill/>
              <a:ln w="57150" cap="flat" cmpd="sng">
                <a:solidFill>
                  <a:srgbClr val="3F3F3F"/>
                </a:solidFill>
                <a:prstDash val="solid"/>
                <a:miter lim="800000"/>
                <a:headEnd type="none" w="sm" len="sm"/>
                <a:tailEnd type="none" w="sm" len="sm"/>
              </a:ln>
            </p:spPr>
          </p:cxnSp>
          <p:sp>
            <p:nvSpPr>
              <p:cNvPr id="508" name="Google Shape;508;p36"/>
              <p:cNvSpPr txBox="1"/>
              <p:nvPr/>
            </p:nvSpPr>
            <p:spPr>
              <a:xfrm>
                <a:off x="7065606" y="4148653"/>
                <a:ext cx="2008200" cy="871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rgbClr val="C00000"/>
                    </a:solidFill>
                    <a:latin typeface="Calibri"/>
                    <a:ea typeface="Calibri"/>
                    <a:cs typeface="Calibri"/>
                    <a:sym typeface="Calibri"/>
                  </a:rPr>
                  <a:t>2016</a:t>
                </a:r>
                <a:endParaRPr sz="1100"/>
              </a:p>
              <a:p>
                <a:pPr marL="0" marR="0" lvl="0" indent="0" algn="ctr" rtl="0">
                  <a:spcBef>
                    <a:spcPts val="0"/>
                  </a:spcBef>
                  <a:spcAft>
                    <a:spcPts val="0"/>
                  </a:spcAft>
                  <a:buNone/>
                </a:pPr>
                <a:r>
                  <a:rPr lang="en" sz="1100">
                    <a:solidFill>
                      <a:srgbClr val="C00000"/>
                    </a:solidFill>
                    <a:latin typeface="Calibri"/>
                    <a:ea typeface="Calibri"/>
                    <a:cs typeface="Calibri"/>
                    <a:sym typeface="Calibri"/>
                  </a:rPr>
                  <a:t>Started </a:t>
                </a:r>
                <a:r>
                  <a:rPr lang="en" sz="1100" b="1">
                    <a:solidFill>
                      <a:srgbClr val="C00000"/>
                    </a:solidFill>
                    <a:latin typeface="Calibri"/>
                    <a:ea typeface="Calibri"/>
                    <a:cs typeface="Calibri"/>
                    <a:sym typeface="Calibri"/>
                  </a:rPr>
                  <a:t>PhD</a:t>
                </a:r>
                <a:r>
                  <a:rPr lang="en" sz="1100">
                    <a:solidFill>
                      <a:srgbClr val="C00000"/>
                    </a:solidFill>
                    <a:latin typeface="Calibri"/>
                    <a:ea typeface="Calibri"/>
                    <a:cs typeface="Calibri"/>
                    <a:sym typeface="Calibri"/>
                  </a:rPr>
                  <a:t> program at </a:t>
                </a:r>
                <a:endParaRPr sz="1100"/>
              </a:p>
              <a:p>
                <a:pPr marL="0" marR="0" lvl="0" indent="0" algn="ctr" rtl="0">
                  <a:spcBef>
                    <a:spcPts val="0"/>
                  </a:spcBef>
                  <a:spcAft>
                    <a:spcPts val="0"/>
                  </a:spcAft>
                  <a:buNone/>
                </a:pPr>
                <a:r>
                  <a:rPr lang="en" sz="1100">
                    <a:solidFill>
                      <a:srgbClr val="C00000"/>
                    </a:solidFill>
                    <a:latin typeface="Calibri"/>
                    <a:ea typeface="Calibri"/>
                    <a:cs typeface="Calibri"/>
                    <a:sym typeface="Calibri"/>
                  </a:rPr>
                  <a:t>Ohio State University College of Medicine</a:t>
                </a:r>
                <a:endParaRPr sz="1100"/>
              </a:p>
            </p:txBody>
          </p:sp>
        </p:grpSp>
        <p:grpSp>
          <p:nvGrpSpPr>
            <p:cNvPr id="509" name="Google Shape;509;p36"/>
            <p:cNvGrpSpPr/>
            <p:nvPr/>
          </p:nvGrpSpPr>
          <p:grpSpPr>
            <a:xfrm>
              <a:off x="1207460" y="3221380"/>
              <a:ext cx="1751100" cy="2422020"/>
              <a:chOff x="2554997" y="3310758"/>
              <a:chExt cx="1751100" cy="2422020"/>
            </a:xfrm>
          </p:grpSpPr>
          <p:sp>
            <p:nvSpPr>
              <p:cNvPr id="510" name="Google Shape;510;p36"/>
              <p:cNvSpPr txBox="1"/>
              <p:nvPr/>
            </p:nvSpPr>
            <p:spPr>
              <a:xfrm>
                <a:off x="2554997" y="4616178"/>
                <a:ext cx="1751100" cy="1116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rgbClr val="C00000"/>
                    </a:solidFill>
                    <a:latin typeface="Calibri"/>
                    <a:ea typeface="Calibri"/>
                    <a:cs typeface="Calibri"/>
                    <a:sym typeface="Calibri"/>
                  </a:rPr>
                  <a:t>2011</a:t>
                </a:r>
                <a:endParaRPr sz="1100"/>
              </a:p>
              <a:p>
                <a:pPr marL="0" marR="0" lvl="0" indent="0" algn="ctr" rtl="0">
                  <a:spcBef>
                    <a:spcPts val="0"/>
                  </a:spcBef>
                  <a:spcAft>
                    <a:spcPts val="0"/>
                  </a:spcAft>
                  <a:buNone/>
                </a:pPr>
                <a:r>
                  <a:rPr lang="en" sz="900">
                    <a:solidFill>
                      <a:srgbClr val="C00000"/>
                    </a:solidFill>
                    <a:latin typeface="Calibri"/>
                    <a:ea typeface="Calibri"/>
                    <a:cs typeface="Calibri"/>
                    <a:sym typeface="Calibri"/>
                  </a:rPr>
                  <a:t>Arrived in the US </a:t>
                </a:r>
                <a:endParaRPr sz="1100"/>
              </a:p>
              <a:p>
                <a:pPr marL="0" marR="0" lvl="0" indent="0" algn="ctr" rtl="0">
                  <a:spcBef>
                    <a:spcPts val="0"/>
                  </a:spcBef>
                  <a:spcAft>
                    <a:spcPts val="0"/>
                  </a:spcAft>
                  <a:buNone/>
                </a:pPr>
                <a:r>
                  <a:rPr lang="en" sz="900">
                    <a:solidFill>
                      <a:srgbClr val="C00000"/>
                    </a:solidFill>
                    <a:latin typeface="Calibri"/>
                    <a:ea typeface="Calibri"/>
                    <a:cs typeface="Calibri"/>
                    <a:sym typeface="Calibri"/>
                  </a:rPr>
                  <a:t>&amp; </a:t>
                </a:r>
                <a:endParaRPr sz="1100"/>
              </a:p>
              <a:p>
                <a:pPr marL="0" marR="0" lvl="0" indent="0" algn="ctr" rtl="0">
                  <a:spcBef>
                    <a:spcPts val="0"/>
                  </a:spcBef>
                  <a:spcAft>
                    <a:spcPts val="0"/>
                  </a:spcAft>
                  <a:buNone/>
                </a:pPr>
                <a:r>
                  <a:rPr lang="en" sz="900">
                    <a:solidFill>
                      <a:srgbClr val="C00000"/>
                    </a:solidFill>
                    <a:latin typeface="Calibri"/>
                    <a:ea typeface="Calibri"/>
                    <a:cs typeface="Calibri"/>
                    <a:sym typeface="Calibri"/>
                  </a:rPr>
                  <a:t>Started graduate school at </a:t>
                </a:r>
                <a:endParaRPr sz="1100"/>
              </a:p>
              <a:p>
                <a:pPr marL="0" marR="0" lvl="0" indent="0" algn="ctr" rtl="0">
                  <a:spcBef>
                    <a:spcPts val="0"/>
                  </a:spcBef>
                  <a:spcAft>
                    <a:spcPts val="0"/>
                  </a:spcAft>
                  <a:buNone/>
                </a:pPr>
                <a:r>
                  <a:rPr lang="en" sz="900">
                    <a:solidFill>
                      <a:srgbClr val="C00000"/>
                    </a:solidFill>
                    <a:latin typeface="Calibri"/>
                    <a:ea typeface="Calibri"/>
                    <a:cs typeface="Calibri"/>
                    <a:sym typeface="Calibri"/>
                  </a:rPr>
                  <a:t>Ohio State University, Columbus, Ohio</a:t>
                </a:r>
                <a:endParaRPr sz="1100"/>
              </a:p>
            </p:txBody>
          </p:sp>
          <p:cxnSp>
            <p:nvCxnSpPr>
              <p:cNvPr id="511" name="Google Shape;511;p36"/>
              <p:cNvCxnSpPr/>
              <p:nvPr/>
            </p:nvCxnSpPr>
            <p:spPr>
              <a:xfrm>
                <a:off x="3434476" y="3310758"/>
                <a:ext cx="0" cy="1273800"/>
              </a:xfrm>
              <a:prstGeom prst="straightConnector1">
                <a:avLst/>
              </a:prstGeom>
              <a:noFill/>
              <a:ln w="57150" cap="flat" cmpd="sng">
                <a:solidFill>
                  <a:srgbClr val="3F3F3F"/>
                </a:solidFill>
                <a:prstDash val="solid"/>
                <a:miter lim="800000"/>
                <a:headEnd type="none" w="sm" len="sm"/>
                <a:tailEnd type="none" w="sm" len="sm"/>
              </a:ln>
            </p:spPr>
          </p:cxnSp>
        </p:grpSp>
        <p:grpSp>
          <p:nvGrpSpPr>
            <p:cNvPr id="512" name="Google Shape;512;p36"/>
            <p:cNvGrpSpPr/>
            <p:nvPr/>
          </p:nvGrpSpPr>
          <p:grpSpPr>
            <a:xfrm>
              <a:off x="7645209" y="3583975"/>
              <a:ext cx="1859400" cy="2312860"/>
              <a:chOff x="8992746" y="3673365"/>
              <a:chExt cx="1859400" cy="2122669"/>
            </a:xfrm>
          </p:grpSpPr>
          <p:sp>
            <p:nvSpPr>
              <p:cNvPr id="513" name="Google Shape;513;p36"/>
              <p:cNvSpPr txBox="1"/>
              <p:nvPr/>
            </p:nvSpPr>
            <p:spPr>
              <a:xfrm>
                <a:off x="8992746" y="5372434"/>
                <a:ext cx="1859400" cy="423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rgbClr val="C00000"/>
                    </a:solidFill>
                    <a:latin typeface="Calibri"/>
                    <a:ea typeface="Calibri"/>
                    <a:cs typeface="Calibri"/>
                    <a:sym typeface="Calibri"/>
                  </a:rPr>
                  <a:t>Started as Post Doctoral Researcher at OSU CoD</a:t>
                </a:r>
                <a:endParaRPr sz="1100"/>
              </a:p>
            </p:txBody>
          </p:sp>
          <p:cxnSp>
            <p:nvCxnSpPr>
              <p:cNvPr id="514" name="Google Shape;514;p36"/>
              <p:cNvCxnSpPr/>
              <p:nvPr/>
            </p:nvCxnSpPr>
            <p:spPr>
              <a:xfrm>
                <a:off x="9908405" y="3673365"/>
                <a:ext cx="0" cy="1624200"/>
              </a:xfrm>
              <a:prstGeom prst="straightConnector1">
                <a:avLst/>
              </a:prstGeom>
              <a:noFill/>
              <a:ln w="57150" cap="flat" cmpd="sng">
                <a:solidFill>
                  <a:srgbClr val="3F3F3F"/>
                </a:solidFill>
                <a:prstDash val="solid"/>
                <a:miter lim="800000"/>
                <a:headEnd type="none" w="sm" len="sm"/>
                <a:tailEnd type="none" w="sm" len="sm"/>
              </a:ln>
            </p:spPr>
          </p:cxnSp>
        </p:grpSp>
        <p:grpSp>
          <p:nvGrpSpPr>
            <p:cNvPr id="515" name="Google Shape;515;p36"/>
            <p:cNvGrpSpPr/>
            <p:nvPr/>
          </p:nvGrpSpPr>
          <p:grpSpPr>
            <a:xfrm>
              <a:off x="8475721" y="3172722"/>
              <a:ext cx="2057400" cy="1974204"/>
              <a:chOff x="9823258" y="3262100"/>
              <a:chExt cx="2057400" cy="1974204"/>
            </a:xfrm>
          </p:grpSpPr>
          <p:sp>
            <p:nvSpPr>
              <p:cNvPr id="516" name="Google Shape;516;p36"/>
              <p:cNvSpPr txBox="1"/>
              <p:nvPr/>
            </p:nvSpPr>
            <p:spPr>
              <a:xfrm>
                <a:off x="9823258" y="3983504"/>
                <a:ext cx="2057400" cy="1252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Calibri"/>
                    <a:ea typeface="Calibri"/>
                    <a:cs typeface="Calibri"/>
                    <a:sym typeface="Calibri"/>
                  </a:rPr>
                  <a:t>2020</a:t>
                </a:r>
                <a:endParaRPr sz="1100"/>
              </a:p>
              <a:p>
                <a:pPr marL="0" marR="0" lvl="0" indent="0" algn="ctr" rtl="0">
                  <a:spcBef>
                    <a:spcPts val="0"/>
                  </a:spcBef>
                  <a:spcAft>
                    <a:spcPts val="0"/>
                  </a:spcAft>
                  <a:buNone/>
                </a:pPr>
                <a:r>
                  <a:rPr lang="en" sz="1100">
                    <a:solidFill>
                      <a:srgbClr val="1F3864"/>
                    </a:solidFill>
                    <a:latin typeface="Calibri"/>
                    <a:ea typeface="Calibri"/>
                    <a:cs typeface="Calibri"/>
                    <a:sym typeface="Calibri"/>
                  </a:rPr>
                  <a:t>Started Post Doctoral Fellowship at NASA JPL </a:t>
                </a:r>
                <a:endParaRPr sz="1100"/>
              </a:p>
              <a:p>
                <a:pPr marL="0" marR="0" lvl="0" indent="0" algn="ctr" rtl="0">
                  <a:spcBef>
                    <a:spcPts val="0"/>
                  </a:spcBef>
                  <a:spcAft>
                    <a:spcPts val="0"/>
                  </a:spcAft>
                  <a:buNone/>
                </a:pPr>
                <a:r>
                  <a:rPr lang="en" sz="1100">
                    <a:solidFill>
                      <a:schemeClr val="dk1"/>
                    </a:solidFill>
                    <a:latin typeface="Calibri"/>
                    <a:ea typeface="Calibri"/>
                    <a:cs typeface="Calibri"/>
                    <a:sym typeface="Calibri"/>
                  </a:rPr>
                  <a:t>&amp;</a:t>
                </a:r>
                <a:r>
                  <a:rPr lang="en" sz="1100">
                    <a:solidFill>
                      <a:srgbClr val="7030A0"/>
                    </a:solidFill>
                    <a:latin typeface="Calibri"/>
                    <a:ea typeface="Calibri"/>
                    <a:cs typeface="Calibri"/>
                    <a:sym typeface="Calibri"/>
                  </a:rPr>
                  <a:t> </a:t>
                </a:r>
                <a:endParaRPr sz="1100"/>
              </a:p>
              <a:p>
                <a:pPr marL="0" marR="0" lvl="0" indent="0" algn="ctr" rtl="0">
                  <a:spcBef>
                    <a:spcPts val="0"/>
                  </a:spcBef>
                  <a:spcAft>
                    <a:spcPts val="0"/>
                  </a:spcAft>
                  <a:buNone/>
                </a:pPr>
                <a:r>
                  <a:rPr lang="en" sz="1100">
                    <a:solidFill>
                      <a:srgbClr val="C00000"/>
                    </a:solidFill>
                    <a:latin typeface="Calibri"/>
                    <a:ea typeface="Calibri"/>
                    <a:cs typeface="Calibri"/>
                    <a:sym typeface="Calibri"/>
                  </a:rPr>
                  <a:t>Continuing as Research Associate II for OSU CoD</a:t>
                </a:r>
                <a:endParaRPr sz="1100"/>
              </a:p>
            </p:txBody>
          </p:sp>
          <p:cxnSp>
            <p:nvCxnSpPr>
              <p:cNvPr id="517" name="Google Shape;517;p36"/>
              <p:cNvCxnSpPr/>
              <p:nvPr/>
            </p:nvCxnSpPr>
            <p:spPr>
              <a:xfrm>
                <a:off x="10852034" y="3262100"/>
                <a:ext cx="0" cy="685500"/>
              </a:xfrm>
              <a:prstGeom prst="straightConnector1">
                <a:avLst/>
              </a:prstGeom>
              <a:noFill/>
              <a:ln w="57150" cap="flat" cmpd="sng">
                <a:solidFill>
                  <a:srgbClr val="3F3F3F"/>
                </a:solidFill>
                <a:prstDash val="solid"/>
                <a:miter lim="800000"/>
                <a:headEnd type="none" w="sm" len="sm"/>
                <a:tailEnd type="none" w="sm" len="sm"/>
              </a:ln>
            </p:spPr>
          </p:cxnSp>
        </p:grpSp>
        <p:sp>
          <p:nvSpPr>
            <p:cNvPr id="518" name="Google Shape;518;p36"/>
            <p:cNvSpPr/>
            <p:nvPr/>
          </p:nvSpPr>
          <p:spPr>
            <a:xfrm rot="-5400000">
              <a:off x="4322898" y="3240973"/>
              <a:ext cx="362700" cy="1111500"/>
            </a:xfrm>
            <a:prstGeom prst="leftBrace">
              <a:avLst>
                <a:gd name="adj1" fmla="val 19633"/>
                <a:gd name="adj2" fmla="val 50000"/>
              </a:avLst>
            </a:prstGeom>
            <a:noFill/>
            <a:ln w="12700"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519" name="Google Shape;519;p36"/>
            <p:cNvSpPr txBox="1"/>
            <p:nvPr/>
          </p:nvSpPr>
          <p:spPr>
            <a:xfrm>
              <a:off x="3723947" y="4026031"/>
              <a:ext cx="1560600" cy="6537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rgbClr val="7030A0"/>
                  </a:solidFill>
                  <a:latin typeface="Calibri"/>
                  <a:ea typeface="Calibri"/>
                  <a:cs typeface="Calibri"/>
                  <a:sym typeface="Calibri"/>
                </a:rPr>
                <a:t>QC Microbiologist at PharmaForce Inc. in Columbus, Ohio</a:t>
              </a:r>
              <a:endParaRPr sz="1100"/>
            </a:p>
          </p:txBody>
        </p:sp>
        <p:sp>
          <p:nvSpPr>
            <p:cNvPr id="520" name="Google Shape;520;p36"/>
            <p:cNvSpPr txBox="1"/>
            <p:nvPr/>
          </p:nvSpPr>
          <p:spPr>
            <a:xfrm>
              <a:off x="4118162" y="5273240"/>
              <a:ext cx="2146200" cy="871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rgbClr val="C00000"/>
                  </a:solidFill>
                  <a:latin typeface="Calibri"/>
                  <a:ea typeface="Calibri"/>
                  <a:cs typeface="Calibri"/>
                  <a:sym typeface="Calibri"/>
                </a:rPr>
                <a:t>2014</a:t>
              </a:r>
              <a:endParaRPr sz="1100"/>
            </a:p>
            <a:p>
              <a:pPr marL="0" marR="0" lvl="0" indent="0" algn="ctr" rtl="0">
                <a:spcBef>
                  <a:spcPts val="0"/>
                </a:spcBef>
                <a:spcAft>
                  <a:spcPts val="0"/>
                </a:spcAft>
                <a:buNone/>
              </a:pPr>
              <a:r>
                <a:rPr lang="en" sz="1100">
                  <a:solidFill>
                    <a:srgbClr val="C00000"/>
                  </a:solidFill>
                  <a:latin typeface="Calibri"/>
                  <a:ea typeface="Calibri"/>
                  <a:cs typeface="Calibri"/>
                  <a:sym typeface="Calibri"/>
                </a:rPr>
                <a:t>Started work at OSU College of Dentistry as Research Associate (Microbiome Bioinformatics) </a:t>
              </a:r>
              <a:endParaRPr sz="1100"/>
            </a:p>
          </p:txBody>
        </p:sp>
        <p:cxnSp>
          <p:nvCxnSpPr>
            <p:cNvPr id="521" name="Google Shape;521;p36"/>
            <p:cNvCxnSpPr/>
            <p:nvPr/>
          </p:nvCxnSpPr>
          <p:spPr>
            <a:xfrm>
              <a:off x="5191213" y="3162963"/>
              <a:ext cx="0" cy="2075100"/>
            </a:xfrm>
            <a:prstGeom prst="straightConnector1">
              <a:avLst/>
            </a:prstGeom>
            <a:noFill/>
            <a:ln w="57150" cap="flat" cmpd="sng">
              <a:solidFill>
                <a:srgbClr val="3F3F3F"/>
              </a:solidFill>
              <a:prstDash val="solid"/>
              <a:miter lim="800000"/>
              <a:headEnd type="none" w="sm" len="sm"/>
              <a:tailEnd type="none" w="sm" len="sm"/>
            </a:ln>
          </p:spPr>
        </p:cxnSp>
      </p:grpSp>
      <p:sp>
        <p:nvSpPr>
          <p:cNvPr id="522" name="Google Shape;522;p36"/>
          <p:cNvSpPr/>
          <p:nvPr/>
        </p:nvSpPr>
        <p:spPr>
          <a:xfrm>
            <a:off x="0" y="0"/>
            <a:ext cx="9144000" cy="549600"/>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500">
                <a:solidFill>
                  <a:schemeClr val="lt1"/>
                </a:solidFill>
              </a:rPr>
              <a:t>Career Path</a:t>
            </a:r>
            <a:endParaRPr sz="2500"/>
          </a:p>
        </p:txBody>
      </p:sp>
      <p:sp>
        <p:nvSpPr>
          <p:cNvPr id="523" name="Google Shape;52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3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100523" y="1307619"/>
            <a:ext cx="3844010" cy="2962190"/>
          </a:xfrm>
          <a:prstGeom prst="rect">
            <a:avLst/>
          </a:prstGeom>
          <a:noFill/>
          <a:ln>
            <a:noFill/>
          </a:ln>
        </p:spPr>
      </p:pic>
      <p:sp>
        <p:nvSpPr>
          <p:cNvPr id="529" name="Google Shape;529;p37"/>
          <p:cNvSpPr/>
          <p:nvPr/>
        </p:nvSpPr>
        <p:spPr>
          <a:xfrm>
            <a:off x="0" y="0"/>
            <a:ext cx="9144000" cy="549600"/>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000">
                <a:solidFill>
                  <a:schemeClr val="lt1"/>
                </a:solidFill>
              </a:rPr>
              <a:t>The Human Microbiome</a:t>
            </a:r>
            <a:endParaRPr sz="1100"/>
          </a:p>
        </p:txBody>
      </p:sp>
      <p:sp>
        <p:nvSpPr>
          <p:cNvPr id="530" name="Google Shape;530;p37"/>
          <p:cNvSpPr txBox="1"/>
          <p:nvPr/>
        </p:nvSpPr>
        <p:spPr>
          <a:xfrm>
            <a:off x="157447" y="1452520"/>
            <a:ext cx="4765200" cy="2562300"/>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Aggregate of all </a:t>
            </a:r>
            <a:r>
              <a:rPr lang="en" sz="1800" b="1">
                <a:solidFill>
                  <a:schemeClr val="dk1"/>
                </a:solidFill>
                <a:latin typeface="Calibri"/>
                <a:ea typeface="Calibri"/>
                <a:cs typeface="Calibri"/>
                <a:sym typeface="Calibri"/>
              </a:rPr>
              <a:t>microbial genetic material</a:t>
            </a:r>
            <a:r>
              <a:rPr lang="en" sz="1800">
                <a:solidFill>
                  <a:schemeClr val="dk1"/>
                </a:solidFill>
                <a:latin typeface="Calibri"/>
                <a:ea typeface="Calibri"/>
                <a:cs typeface="Calibri"/>
                <a:sym typeface="Calibri"/>
              </a:rPr>
              <a:t> that reside on/within </a:t>
            </a:r>
            <a:r>
              <a:rPr lang="en" sz="1800" b="1">
                <a:solidFill>
                  <a:schemeClr val="dk1"/>
                </a:solidFill>
                <a:latin typeface="Calibri"/>
                <a:ea typeface="Calibri"/>
                <a:cs typeface="Calibri"/>
                <a:sym typeface="Calibri"/>
              </a:rPr>
              <a:t>human body</a:t>
            </a:r>
            <a:endParaRPr sz="1100"/>
          </a:p>
          <a:p>
            <a:pPr marL="215900" marR="0" lvl="0" indent="-101600" algn="l" rtl="0">
              <a:spcBef>
                <a:spcPts val="0"/>
              </a:spcBef>
              <a:spcAft>
                <a:spcPts val="0"/>
              </a:spcAft>
              <a:buClr>
                <a:schemeClr val="dk1"/>
              </a:buClr>
              <a:buSzPts val="1800"/>
              <a:buFont typeface="Arial"/>
              <a:buNone/>
            </a:pPr>
            <a:endParaRPr sz="1800" b="1">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Genetic material from these bacteria, fungi etc. also influence our health &amp; well being</a:t>
            </a:r>
            <a:endParaRPr sz="1100"/>
          </a:p>
          <a:p>
            <a:pPr marL="215900" marR="0" lvl="0" indent="-10160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Arial"/>
              <a:buChar char="•"/>
            </a:pPr>
            <a:r>
              <a:rPr lang="en" sz="1800" b="1">
                <a:solidFill>
                  <a:schemeClr val="dk1"/>
                </a:solidFill>
                <a:latin typeface="Calibri"/>
                <a:ea typeface="Calibri"/>
                <a:cs typeface="Calibri"/>
                <a:sym typeface="Calibri"/>
              </a:rPr>
              <a:t>Modern Sequencing Technologies </a:t>
            </a:r>
            <a:r>
              <a:rPr lang="en" sz="1800">
                <a:solidFill>
                  <a:schemeClr val="dk1"/>
                </a:solidFill>
                <a:latin typeface="Calibri"/>
                <a:ea typeface="Calibri"/>
                <a:cs typeface="Calibri"/>
                <a:sym typeface="Calibri"/>
              </a:rPr>
              <a:t>+ </a:t>
            </a:r>
            <a:r>
              <a:rPr lang="en" sz="1800" b="1">
                <a:solidFill>
                  <a:schemeClr val="dk1"/>
                </a:solidFill>
                <a:latin typeface="Calibri"/>
                <a:ea typeface="Calibri"/>
                <a:cs typeface="Calibri"/>
                <a:sym typeface="Calibri"/>
              </a:rPr>
              <a:t>Bioinformatics </a:t>
            </a:r>
            <a:r>
              <a:rPr lang="en" sz="1800">
                <a:solidFill>
                  <a:schemeClr val="dk1"/>
                </a:solidFill>
                <a:latin typeface="Calibri"/>
                <a:ea typeface="Calibri"/>
                <a:cs typeface="Calibri"/>
                <a:sym typeface="Calibri"/>
              </a:rPr>
              <a:t>= culture-independent microbiome studies!</a:t>
            </a:r>
            <a:endParaRPr sz="1500">
              <a:solidFill>
                <a:schemeClr val="dk1"/>
              </a:solidFill>
              <a:latin typeface="Calibri"/>
              <a:ea typeface="Calibri"/>
              <a:cs typeface="Calibri"/>
              <a:sym typeface="Calibri"/>
            </a:endParaRPr>
          </a:p>
        </p:txBody>
      </p:sp>
      <p:sp>
        <p:nvSpPr>
          <p:cNvPr id="531" name="Google Shape;53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8"/>
          <p:cNvSpPr txBox="1"/>
          <p:nvPr/>
        </p:nvSpPr>
        <p:spPr>
          <a:xfrm>
            <a:off x="4724400" y="6311900"/>
            <a:ext cx="2743200" cy="365100"/>
          </a:xfrm>
          <a:prstGeom prst="rect">
            <a:avLst/>
          </a:prstGeom>
          <a:noFill/>
          <a:ln>
            <a:noFill/>
          </a:ln>
        </p:spPr>
        <p:txBody>
          <a:bodyPr spcFirstLastPara="1" wrap="square" lIns="91425" tIns="45725" rIns="91425" bIns="45725" anchor="ctr" anchorCtr="0">
            <a:noAutofit/>
          </a:bodyPr>
          <a:lstStyle/>
          <a:p>
            <a:pPr marL="0" marR="0" lvl="0" indent="0" algn="r" rtl="0">
              <a:spcBef>
                <a:spcPts val="0"/>
              </a:spcBef>
              <a:spcAft>
                <a:spcPts val="0"/>
              </a:spcAft>
              <a:buNone/>
            </a:pPr>
            <a:fld id="{00000000-1234-1234-1234-123412341234}" type="slidenum">
              <a:rPr lang="en" sz="700">
                <a:solidFill>
                  <a:srgbClr val="7F7F7F"/>
                </a:solidFill>
                <a:latin typeface="Calibri"/>
                <a:ea typeface="Calibri"/>
                <a:cs typeface="Calibri"/>
                <a:sym typeface="Calibri"/>
              </a:rPr>
              <a:t>23</a:t>
            </a:fld>
            <a:endParaRPr sz="700">
              <a:solidFill>
                <a:srgbClr val="7F7F7F"/>
              </a:solidFill>
              <a:latin typeface="Calibri"/>
              <a:ea typeface="Calibri"/>
              <a:cs typeface="Calibri"/>
              <a:sym typeface="Calibri"/>
            </a:endParaRPr>
          </a:p>
        </p:txBody>
      </p:sp>
      <p:pic>
        <p:nvPicPr>
          <p:cNvPr id="537" name="Google Shape;537;p38"/>
          <p:cNvPicPr preferRelativeResize="0"/>
          <p:nvPr/>
        </p:nvPicPr>
        <p:blipFill rotWithShape="1">
          <a:blip r:embed="rId3" cstate="print">
            <a:alphaModFix/>
            <a:extLst>
              <a:ext uri="{28A0092B-C50C-407E-A947-70E740481C1C}">
                <a14:useLocalDpi xmlns:a14="http://schemas.microsoft.com/office/drawing/2010/main"/>
              </a:ext>
            </a:extLst>
          </a:blip>
          <a:srcRect l="5760" r="7741"/>
          <a:stretch/>
        </p:blipFill>
        <p:spPr>
          <a:xfrm>
            <a:off x="5862790" y="941610"/>
            <a:ext cx="1152864" cy="1152861"/>
          </a:xfrm>
          <a:prstGeom prst="rect">
            <a:avLst/>
          </a:prstGeom>
          <a:noFill/>
          <a:ln>
            <a:noFill/>
          </a:ln>
        </p:spPr>
      </p:pic>
      <p:pic>
        <p:nvPicPr>
          <p:cNvPr id="538" name="Google Shape;538;p3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580143" y="1081704"/>
            <a:ext cx="1130083" cy="931226"/>
          </a:xfrm>
          <a:prstGeom prst="rect">
            <a:avLst/>
          </a:prstGeom>
          <a:noFill/>
          <a:ln>
            <a:noFill/>
          </a:ln>
        </p:spPr>
      </p:pic>
      <p:pic>
        <p:nvPicPr>
          <p:cNvPr id="539" name="Google Shape;539;p38"/>
          <p:cNvPicPr preferRelativeResize="0"/>
          <p:nvPr/>
        </p:nvPicPr>
        <p:blipFill rotWithShape="1">
          <a:blip r:embed="rId5" cstate="print">
            <a:alphaModFix/>
            <a:extLst>
              <a:ext uri="{28A0092B-C50C-407E-A947-70E740481C1C}">
                <a14:useLocalDpi xmlns:a14="http://schemas.microsoft.com/office/drawing/2010/main"/>
              </a:ext>
            </a:extLst>
          </a:blip>
          <a:srcRect r="6664"/>
          <a:stretch/>
        </p:blipFill>
        <p:spPr>
          <a:xfrm>
            <a:off x="4165093" y="1052303"/>
            <a:ext cx="1147807" cy="990028"/>
          </a:xfrm>
          <a:prstGeom prst="rect">
            <a:avLst/>
          </a:prstGeom>
          <a:noFill/>
          <a:ln>
            <a:noFill/>
          </a:ln>
        </p:spPr>
      </p:pic>
      <p:pic>
        <p:nvPicPr>
          <p:cNvPr id="540" name="Google Shape;540;p3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709627" y="1052304"/>
            <a:ext cx="882409" cy="882409"/>
          </a:xfrm>
          <a:prstGeom prst="rect">
            <a:avLst/>
          </a:prstGeom>
          <a:noFill/>
          <a:ln>
            <a:noFill/>
          </a:ln>
        </p:spPr>
      </p:pic>
      <p:pic>
        <p:nvPicPr>
          <p:cNvPr id="541" name="Google Shape;541;p38"/>
          <p:cNvPicPr preferRelativeResize="0"/>
          <p:nvPr/>
        </p:nvPicPr>
        <p:blipFill rotWithShape="1">
          <a:blip r:embed="rId7" cstate="print">
            <a:alphaModFix/>
            <a:extLst>
              <a:ext uri="{28A0092B-C50C-407E-A947-70E740481C1C}">
                <a14:useLocalDpi xmlns:a14="http://schemas.microsoft.com/office/drawing/2010/main"/>
              </a:ext>
            </a:extLst>
          </a:blip>
          <a:srcRect l="12042" t="5757" r="7675" b="13145"/>
          <a:stretch/>
        </p:blipFill>
        <p:spPr>
          <a:xfrm>
            <a:off x="1472121" y="1037726"/>
            <a:ext cx="950975" cy="960628"/>
          </a:xfrm>
          <a:prstGeom prst="rect">
            <a:avLst/>
          </a:prstGeom>
          <a:noFill/>
          <a:ln>
            <a:noFill/>
          </a:ln>
        </p:spPr>
      </p:pic>
      <p:sp>
        <p:nvSpPr>
          <p:cNvPr id="542" name="Google Shape;542;p38"/>
          <p:cNvSpPr/>
          <p:nvPr/>
        </p:nvSpPr>
        <p:spPr>
          <a:xfrm>
            <a:off x="1380929" y="1471552"/>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38"/>
          <p:cNvSpPr/>
          <p:nvPr/>
        </p:nvSpPr>
        <p:spPr>
          <a:xfrm>
            <a:off x="2336191" y="1471552"/>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4" name="Google Shape;544;p38"/>
          <p:cNvSpPr/>
          <p:nvPr/>
        </p:nvSpPr>
        <p:spPr>
          <a:xfrm>
            <a:off x="3791657" y="1443829"/>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5" name="Google Shape;545;p38"/>
          <p:cNvSpPr/>
          <p:nvPr/>
        </p:nvSpPr>
        <p:spPr>
          <a:xfrm>
            <a:off x="5406732" y="1443829"/>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38"/>
          <p:cNvSpPr/>
          <p:nvPr/>
        </p:nvSpPr>
        <p:spPr>
          <a:xfrm>
            <a:off x="7198009" y="1438792"/>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38"/>
          <p:cNvSpPr txBox="1"/>
          <p:nvPr/>
        </p:nvSpPr>
        <p:spPr>
          <a:xfrm>
            <a:off x="537813" y="2159405"/>
            <a:ext cx="11196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Sample Collection</a:t>
            </a:r>
            <a:endParaRPr sz="1100"/>
          </a:p>
        </p:txBody>
      </p:sp>
      <p:sp>
        <p:nvSpPr>
          <p:cNvPr id="548" name="Google Shape;548;p38"/>
          <p:cNvSpPr txBox="1"/>
          <p:nvPr/>
        </p:nvSpPr>
        <p:spPr>
          <a:xfrm>
            <a:off x="2092711" y="2159947"/>
            <a:ext cx="971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DNA Extraction</a:t>
            </a:r>
            <a:endParaRPr sz="1100"/>
          </a:p>
        </p:txBody>
      </p:sp>
      <p:sp>
        <p:nvSpPr>
          <p:cNvPr id="549" name="Google Shape;549;p38"/>
          <p:cNvSpPr txBox="1"/>
          <p:nvPr/>
        </p:nvSpPr>
        <p:spPr>
          <a:xfrm>
            <a:off x="3717393" y="2159405"/>
            <a:ext cx="1709400" cy="2307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Genomic Library Preparation</a:t>
            </a:r>
            <a:endParaRPr sz="1100"/>
          </a:p>
        </p:txBody>
      </p:sp>
      <p:sp>
        <p:nvSpPr>
          <p:cNvPr id="550" name="Google Shape;550;p38"/>
          <p:cNvSpPr txBox="1"/>
          <p:nvPr/>
        </p:nvSpPr>
        <p:spPr>
          <a:xfrm>
            <a:off x="5537106" y="2161931"/>
            <a:ext cx="1736700" cy="2307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High-Throughput Sequencing</a:t>
            </a:r>
            <a:endParaRPr sz="1100"/>
          </a:p>
        </p:txBody>
      </p:sp>
      <p:sp>
        <p:nvSpPr>
          <p:cNvPr id="551" name="Google Shape;551;p38"/>
          <p:cNvSpPr txBox="1"/>
          <p:nvPr/>
        </p:nvSpPr>
        <p:spPr>
          <a:xfrm>
            <a:off x="7711915" y="2165897"/>
            <a:ext cx="866400" cy="230700"/>
          </a:xfrm>
          <a:prstGeom prst="rect">
            <a:avLst/>
          </a:prstGeom>
          <a:noFill/>
          <a:ln w="9525" cap="flat" cmpd="sng">
            <a:solidFill>
              <a:srgbClr val="3F3F3F"/>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Data Analysis</a:t>
            </a:r>
            <a:endParaRPr sz="1100"/>
          </a:p>
        </p:txBody>
      </p:sp>
      <p:sp>
        <p:nvSpPr>
          <p:cNvPr id="552" name="Google Shape;552;p38"/>
          <p:cNvSpPr/>
          <p:nvPr/>
        </p:nvSpPr>
        <p:spPr>
          <a:xfrm>
            <a:off x="0" y="0"/>
            <a:ext cx="9141900" cy="514200"/>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000">
                <a:solidFill>
                  <a:schemeClr val="lt1"/>
                </a:solidFill>
              </a:rPr>
              <a:t>Microbiome Research Workflow</a:t>
            </a:r>
            <a:endParaRPr sz="1100"/>
          </a:p>
        </p:txBody>
      </p:sp>
      <p:pic>
        <p:nvPicPr>
          <p:cNvPr id="553" name="Google Shape;553;p3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07438" y="1081704"/>
            <a:ext cx="1079657" cy="848302"/>
          </a:xfrm>
          <a:prstGeom prst="rect">
            <a:avLst/>
          </a:prstGeom>
          <a:noFill/>
          <a:ln>
            <a:noFill/>
          </a:ln>
        </p:spPr>
      </p:pic>
      <p:sp>
        <p:nvSpPr>
          <p:cNvPr id="554" name="Google Shape;55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39"/>
          <p:cNvPicPr preferRelativeResize="0"/>
          <p:nvPr/>
        </p:nvPicPr>
        <p:blipFill rotWithShape="1">
          <a:blip r:embed="rId3" cstate="print">
            <a:alphaModFix/>
            <a:extLst>
              <a:ext uri="{28A0092B-C50C-407E-A947-70E740481C1C}">
                <a14:useLocalDpi xmlns:a14="http://schemas.microsoft.com/office/drawing/2010/main"/>
              </a:ext>
            </a:extLst>
          </a:blip>
          <a:srcRect r="19652" b="39675"/>
          <a:stretch/>
        </p:blipFill>
        <p:spPr>
          <a:xfrm>
            <a:off x="2474899" y="3234293"/>
            <a:ext cx="2046051" cy="445617"/>
          </a:xfrm>
          <a:prstGeom prst="rect">
            <a:avLst/>
          </a:prstGeom>
          <a:noFill/>
          <a:ln>
            <a:noFill/>
          </a:ln>
        </p:spPr>
      </p:pic>
      <p:sp>
        <p:nvSpPr>
          <p:cNvPr id="560" name="Google Shape;560;p39"/>
          <p:cNvSpPr txBox="1"/>
          <p:nvPr/>
        </p:nvSpPr>
        <p:spPr>
          <a:xfrm>
            <a:off x="4724400" y="6311900"/>
            <a:ext cx="2743200" cy="365100"/>
          </a:xfrm>
          <a:prstGeom prst="rect">
            <a:avLst/>
          </a:prstGeom>
          <a:noFill/>
          <a:ln>
            <a:noFill/>
          </a:ln>
        </p:spPr>
        <p:txBody>
          <a:bodyPr spcFirstLastPara="1" wrap="square" lIns="91425" tIns="45725" rIns="91425" bIns="45725" anchor="ctr" anchorCtr="0">
            <a:noAutofit/>
          </a:bodyPr>
          <a:lstStyle/>
          <a:p>
            <a:pPr marL="0" marR="0" lvl="0" indent="0" algn="r" rtl="0">
              <a:spcBef>
                <a:spcPts val="0"/>
              </a:spcBef>
              <a:spcAft>
                <a:spcPts val="0"/>
              </a:spcAft>
              <a:buNone/>
            </a:pPr>
            <a:fld id="{00000000-1234-1234-1234-123412341234}" type="slidenum">
              <a:rPr lang="en" sz="700">
                <a:solidFill>
                  <a:srgbClr val="7F7F7F"/>
                </a:solidFill>
                <a:latin typeface="Calibri"/>
                <a:ea typeface="Calibri"/>
                <a:cs typeface="Calibri"/>
                <a:sym typeface="Calibri"/>
              </a:rPr>
              <a:t>24</a:t>
            </a:fld>
            <a:endParaRPr sz="700">
              <a:solidFill>
                <a:srgbClr val="7F7F7F"/>
              </a:solidFill>
              <a:latin typeface="Calibri"/>
              <a:ea typeface="Calibri"/>
              <a:cs typeface="Calibri"/>
              <a:sym typeface="Calibri"/>
            </a:endParaRPr>
          </a:p>
        </p:txBody>
      </p:sp>
      <p:pic>
        <p:nvPicPr>
          <p:cNvPr id="561" name="Google Shape;561;p39"/>
          <p:cNvPicPr preferRelativeResize="0"/>
          <p:nvPr/>
        </p:nvPicPr>
        <p:blipFill rotWithShape="1">
          <a:blip r:embed="rId4" cstate="print">
            <a:alphaModFix/>
            <a:extLst>
              <a:ext uri="{28A0092B-C50C-407E-A947-70E740481C1C}">
                <a14:useLocalDpi xmlns:a14="http://schemas.microsoft.com/office/drawing/2010/main"/>
              </a:ext>
            </a:extLst>
          </a:blip>
          <a:srcRect l="5760" r="7741"/>
          <a:stretch/>
        </p:blipFill>
        <p:spPr>
          <a:xfrm>
            <a:off x="5862790" y="941610"/>
            <a:ext cx="1152864" cy="1152861"/>
          </a:xfrm>
          <a:prstGeom prst="rect">
            <a:avLst/>
          </a:prstGeom>
          <a:noFill/>
          <a:ln>
            <a:noFill/>
          </a:ln>
        </p:spPr>
      </p:pic>
      <p:pic>
        <p:nvPicPr>
          <p:cNvPr id="562" name="Google Shape;562;p3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580143" y="1081704"/>
            <a:ext cx="1130083" cy="931226"/>
          </a:xfrm>
          <a:prstGeom prst="rect">
            <a:avLst/>
          </a:prstGeom>
          <a:noFill/>
          <a:ln>
            <a:noFill/>
          </a:ln>
        </p:spPr>
      </p:pic>
      <p:pic>
        <p:nvPicPr>
          <p:cNvPr id="563" name="Google Shape;563;p39"/>
          <p:cNvPicPr preferRelativeResize="0"/>
          <p:nvPr/>
        </p:nvPicPr>
        <p:blipFill rotWithShape="1">
          <a:blip r:embed="rId6" cstate="print">
            <a:alphaModFix/>
            <a:extLst>
              <a:ext uri="{28A0092B-C50C-407E-A947-70E740481C1C}">
                <a14:useLocalDpi xmlns:a14="http://schemas.microsoft.com/office/drawing/2010/main"/>
              </a:ext>
            </a:extLst>
          </a:blip>
          <a:srcRect r="6664"/>
          <a:stretch/>
        </p:blipFill>
        <p:spPr>
          <a:xfrm>
            <a:off x="4165093" y="1052303"/>
            <a:ext cx="1147807" cy="990028"/>
          </a:xfrm>
          <a:prstGeom prst="rect">
            <a:avLst/>
          </a:prstGeom>
          <a:noFill/>
          <a:ln>
            <a:noFill/>
          </a:ln>
        </p:spPr>
      </p:pic>
      <p:pic>
        <p:nvPicPr>
          <p:cNvPr id="564" name="Google Shape;564;p3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709627" y="1052304"/>
            <a:ext cx="882409" cy="882409"/>
          </a:xfrm>
          <a:prstGeom prst="rect">
            <a:avLst/>
          </a:prstGeom>
          <a:noFill/>
          <a:ln>
            <a:noFill/>
          </a:ln>
        </p:spPr>
      </p:pic>
      <p:pic>
        <p:nvPicPr>
          <p:cNvPr id="565" name="Google Shape;565;p39"/>
          <p:cNvPicPr preferRelativeResize="0"/>
          <p:nvPr/>
        </p:nvPicPr>
        <p:blipFill rotWithShape="1">
          <a:blip r:embed="rId8" cstate="print">
            <a:alphaModFix/>
            <a:extLst>
              <a:ext uri="{28A0092B-C50C-407E-A947-70E740481C1C}">
                <a14:useLocalDpi xmlns:a14="http://schemas.microsoft.com/office/drawing/2010/main"/>
              </a:ext>
            </a:extLst>
          </a:blip>
          <a:srcRect l="12042" t="5757" r="7675" b="13145"/>
          <a:stretch/>
        </p:blipFill>
        <p:spPr>
          <a:xfrm>
            <a:off x="1472121" y="1037726"/>
            <a:ext cx="950975" cy="960628"/>
          </a:xfrm>
          <a:prstGeom prst="rect">
            <a:avLst/>
          </a:prstGeom>
          <a:noFill/>
          <a:ln>
            <a:noFill/>
          </a:ln>
        </p:spPr>
      </p:pic>
      <p:sp>
        <p:nvSpPr>
          <p:cNvPr id="566" name="Google Shape;566;p39"/>
          <p:cNvSpPr/>
          <p:nvPr/>
        </p:nvSpPr>
        <p:spPr>
          <a:xfrm>
            <a:off x="1380929" y="1471552"/>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7" name="Google Shape;567;p39"/>
          <p:cNvSpPr/>
          <p:nvPr/>
        </p:nvSpPr>
        <p:spPr>
          <a:xfrm>
            <a:off x="2336191" y="1471552"/>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39"/>
          <p:cNvSpPr/>
          <p:nvPr/>
        </p:nvSpPr>
        <p:spPr>
          <a:xfrm>
            <a:off x="3791657" y="1443829"/>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9" name="Google Shape;569;p39"/>
          <p:cNvSpPr/>
          <p:nvPr/>
        </p:nvSpPr>
        <p:spPr>
          <a:xfrm>
            <a:off x="5406732" y="1443829"/>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0" name="Google Shape;570;p39"/>
          <p:cNvSpPr/>
          <p:nvPr/>
        </p:nvSpPr>
        <p:spPr>
          <a:xfrm>
            <a:off x="7198009" y="1438792"/>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1" name="Google Shape;571;p39"/>
          <p:cNvSpPr txBox="1"/>
          <p:nvPr/>
        </p:nvSpPr>
        <p:spPr>
          <a:xfrm>
            <a:off x="537813" y="2159405"/>
            <a:ext cx="11196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Sample Collection</a:t>
            </a:r>
            <a:endParaRPr sz="1100"/>
          </a:p>
        </p:txBody>
      </p:sp>
      <p:sp>
        <p:nvSpPr>
          <p:cNvPr id="572" name="Google Shape;572;p39"/>
          <p:cNvSpPr txBox="1"/>
          <p:nvPr/>
        </p:nvSpPr>
        <p:spPr>
          <a:xfrm>
            <a:off x="2092711" y="2159947"/>
            <a:ext cx="971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DNA Extraction</a:t>
            </a:r>
            <a:endParaRPr sz="1100"/>
          </a:p>
        </p:txBody>
      </p:sp>
      <p:sp>
        <p:nvSpPr>
          <p:cNvPr id="573" name="Google Shape;573;p39"/>
          <p:cNvSpPr txBox="1"/>
          <p:nvPr/>
        </p:nvSpPr>
        <p:spPr>
          <a:xfrm>
            <a:off x="3717393" y="2159405"/>
            <a:ext cx="1709400" cy="2307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Genomic Library Preparation</a:t>
            </a:r>
            <a:endParaRPr sz="1100"/>
          </a:p>
        </p:txBody>
      </p:sp>
      <p:sp>
        <p:nvSpPr>
          <p:cNvPr id="574" name="Google Shape;574;p39"/>
          <p:cNvSpPr txBox="1"/>
          <p:nvPr/>
        </p:nvSpPr>
        <p:spPr>
          <a:xfrm>
            <a:off x="5537106" y="2161931"/>
            <a:ext cx="1736700" cy="2307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High-Throughput Sequencing</a:t>
            </a:r>
            <a:endParaRPr sz="1100"/>
          </a:p>
        </p:txBody>
      </p:sp>
      <p:sp>
        <p:nvSpPr>
          <p:cNvPr id="575" name="Google Shape;575;p39"/>
          <p:cNvSpPr txBox="1"/>
          <p:nvPr/>
        </p:nvSpPr>
        <p:spPr>
          <a:xfrm>
            <a:off x="7711915" y="2165897"/>
            <a:ext cx="866400" cy="230700"/>
          </a:xfrm>
          <a:prstGeom prst="rect">
            <a:avLst/>
          </a:prstGeom>
          <a:noFill/>
          <a:ln w="9525" cap="flat" cmpd="sng">
            <a:solidFill>
              <a:srgbClr val="3F3F3F"/>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Data Analysis</a:t>
            </a:r>
            <a:endParaRPr sz="1100"/>
          </a:p>
        </p:txBody>
      </p:sp>
      <p:pic>
        <p:nvPicPr>
          <p:cNvPr id="576" name="Google Shape;576;p39"/>
          <p:cNvPicPr preferRelativeResize="0"/>
          <p:nvPr/>
        </p:nvPicPr>
        <p:blipFill rotWithShape="1">
          <a:blip r:embed="rId9">
            <a:alphaModFix/>
          </a:blip>
          <a:srcRect/>
          <a:stretch/>
        </p:blipFill>
        <p:spPr>
          <a:xfrm>
            <a:off x="5170275" y="2995913"/>
            <a:ext cx="1608180" cy="1157404"/>
          </a:xfrm>
          <a:prstGeom prst="rect">
            <a:avLst/>
          </a:prstGeom>
          <a:noFill/>
          <a:ln>
            <a:noFill/>
          </a:ln>
        </p:spPr>
      </p:pic>
      <p:pic>
        <p:nvPicPr>
          <p:cNvPr id="577" name="Google Shape;577;p39"/>
          <p:cNvPicPr preferRelativeResize="0"/>
          <p:nvPr/>
        </p:nvPicPr>
        <p:blipFill rotWithShape="1">
          <a:blip r:embed="rId10">
            <a:alphaModFix/>
          </a:blip>
          <a:srcRect/>
          <a:stretch/>
        </p:blipFill>
        <p:spPr>
          <a:xfrm>
            <a:off x="7255324" y="2931956"/>
            <a:ext cx="1682937" cy="1285319"/>
          </a:xfrm>
          <a:prstGeom prst="rect">
            <a:avLst/>
          </a:prstGeom>
          <a:noFill/>
          <a:ln>
            <a:noFill/>
          </a:ln>
        </p:spPr>
      </p:pic>
      <p:pic>
        <p:nvPicPr>
          <p:cNvPr id="578" name="Google Shape;578;p39"/>
          <p:cNvPicPr preferRelativeResize="0"/>
          <p:nvPr/>
        </p:nvPicPr>
        <p:blipFill rotWithShape="1">
          <a:blip r:embed="rId11">
            <a:alphaModFix/>
          </a:blip>
          <a:srcRect/>
          <a:stretch/>
        </p:blipFill>
        <p:spPr>
          <a:xfrm>
            <a:off x="179834" y="3177025"/>
            <a:ext cx="1682242" cy="795181"/>
          </a:xfrm>
          <a:prstGeom prst="rect">
            <a:avLst/>
          </a:prstGeom>
          <a:noFill/>
          <a:ln>
            <a:noFill/>
          </a:ln>
        </p:spPr>
      </p:pic>
      <p:sp>
        <p:nvSpPr>
          <p:cNvPr id="579" name="Google Shape;579;p39"/>
          <p:cNvSpPr/>
          <p:nvPr/>
        </p:nvSpPr>
        <p:spPr>
          <a:xfrm>
            <a:off x="2089352" y="3485480"/>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0" name="Google Shape;580;p39"/>
          <p:cNvSpPr/>
          <p:nvPr/>
        </p:nvSpPr>
        <p:spPr>
          <a:xfrm>
            <a:off x="4788166" y="3485480"/>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1" name="Google Shape;581;p39"/>
          <p:cNvSpPr/>
          <p:nvPr/>
        </p:nvSpPr>
        <p:spPr>
          <a:xfrm>
            <a:off x="6879362" y="3481639"/>
            <a:ext cx="174000" cy="93000"/>
          </a:xfrm>
          <a:prstGeom prst="rightArrow">
            <a:avLst>
              <a:gd name="adj1" fmla="val 50000"/>
              <a:gd name="adj2" fmla="val 50000"/>
            </a:avLst>
          </a:prstGeom>
          <a:gradFill>
            <a:gsLst>
              <a:gs pos="0">
                <a:srgbClr val="5F82CA"/>
              </a:gs>
              <a:gs pos="50000">
                <a:srgbClr val="3C70CA"/>
              </a:gs>
              <a:gs pos="100000">
                <a:srgbClr val="2E60B9"/>
              </a:gs>
            </a:gsLst>
            <a:lin ang="5400012"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2" name="Google Shape;582;p39"/>
          <p:cNvSpPr txBox="1"/>
          <p:nvPr/>
        </p:nvSpPr>
        <p:spPr>
          <a:xfrm>
            <a:off x="299574" y="4281922"/>
            <a:ext cx="13737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Raw Sequence Data</a:t>
            </a:r>
            <a:endParaRPr sz="1100"/>
          </a:p>
          <a:p>
            <a:pPr marL="0" marR="0" lvl="0" indent="0" algn="ctr" rtl="0">
              <a:spcBef>
                <a:spcPts val="0"/>
              </a:spcBef>
              <a:spcAft>
                <a:spcPts val="0"/>
              </a:spcAft>
              <a:buNone/>
            </a:pPr>
            <a:r>
              <a:rPr lang="en" sz="1200">
                <a:solidFill>
                  <a:schemeClr val="dk1"/>
                </a:solidFill>
                <a:latin typeface="Calibri"/>
                <a:ea typeface="Calibri"/>
                <a:cs typeface="Calibri"/>
                <a:sym typeface="Calibri"/>
              </a:rPr>
              <a:t>(FASTQ files)</a:t>
            </a:r>
            <a:endParaRPr sz="1100"/>
          </a:p>
        </p:txBody>
      </p:sp>
      <p:sp>
        <p:nvSpPr>
          <p:cNvPr id="583" name="Google Shape;583;p39"/>
          <p:cNvSpPr txBox="1"/>
          <p:nvPr/>
        </p:nvSpPr>
        <p:spPr>
          <a:xfrm>
            <a:off x="2643601" y="4281921"/>
            <a:ext cx="17088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Species Abundance Table</a:t>
            </a:r>
            <a:endParaRPr sz="1100"/>
          </a:p>
          <a:p>
            <a:pPr marL="0" marR="0" lvl="0" indent="0" algn="ctr" rtl="0">
              <a:spcBef>
                <a:spcPts val="0"/>
              </a:spcBef>
              <a:spcAft>
                <a:spcPts val="0"/>
              </a:spcAft>
              <a:buNone/>
            </a:pPr>
            <a:r>
              <a:rPr lang="en" sz="1200">
                <a:solidFill>
                  <a:schemeClr val="dk1"/>
                </a:solidFill>
                <a:latin typeface="Calibri"/>
                <a:ea typeface="Calibri"/>
                <a:cs typeface="Calibri"/>
                <a:sym typeface="Calibri"/>
              </a:rPr>
              <a:t>(High Dimensional Data)</a:t>
            </a:r>
            <a:endParaRPr sz="1100"/>
          </a:p>
        </p:txBody>
      </p:sp>
      <p:sp>
        <p:nvSpPr>
          <p:cNvPr id="584" name="Google Shape;584;p39"/>
          <p:cNvSpPr txBox="1"/>
          <p:nvPr/>
        </p:nvSpPr>
        <p:spPr>
          <a:xfrm>
            <a:off x="4961979" y="4278210"/>
            <a:ext cx="18612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Taxonomic Abundance Comparisons</a:t>
            </a:r>
            <a:endParaRPr sz="1100"/>
          </a:p>
        </p:txBody>
      </p:sp>
      <p:sp>
        <p:nvSpPr>
          <p:cNvPr id="585" name="Google Shape;585;p39"/>
          <p:cNvSpPr txBox="1"/>
          <p:nvPr/>
        </p:nvSpPr>
        <p:spPr>
          <a:xfrm>
            <a:off x="7432827" y="4278210"/>
            <a:ext cx="14070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Microbial Diversity Analysis</a:t>
            </a:r>
            <a:endParaRPr sz="1100"/>
          </a:p>
        </p:txBody>
      </p:sp>
      <p:sp>
        <p:nvSpPr>
          <p:cNvPr id="586" name="Google Shape;586;p39"/>
          <p:cNvSpPr/>
          <p:nvPr/>
        </p:nvSpPr>
        <p:spPr>
          <a:xfrm>
            <a:off x="0" y="0"/>
            <a:ext cx="9141900" cy="514200"/>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000">
                <a:solidFill>
                  <a:schemeClr val="lt1"/>
                </a:solidFill>
              </a:rPr>
              <a:t>Microbiome Research Workflow</a:t>
            </a:r>
            <a:endParaRPr sz="1100"/>
          </a:p>
        </p:txBody>
      </p:sp>
      <p:pic>
        <p:nvPicPr>
          <p:cNvPr id="587" name="Google Shape;587;p39"/>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07438" y="1081704"/>
            <a:ext cx="1079657" cy="848302"/>
          </a:xfrm>
          <a:prstGeom prst="rect">
            <a:avLst/>
          </a:prstGeom>
          <a:noFill/>
          <a:ln>
            <a:noFill/>
          </a:ln>
        </p:spPr>
      </p:pic>
      <p:sp>
        <p:nvSpPr>
          <p:cNvPr id="588" name="Google Shape;588;p39"/>
          <p:cNvSpPr/>
          <p:nvPr/>
        </p:nvSpPr>
        <p:spPr>
          <a:xfrm>
            <a:off x="136805" y="2934020"/>
            <a:ext cx="8868000" cy="1841700"/>
          </a:xfrm>
          <a:prstGeom prst="rect">
            <a:avLst/>
          </a:prstGeom>
          <a:noFill/>
          <a:ln w="12700"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589" name="Google Shape;589;p39"/>
          <p:cNvCxnSpPr/>
          <p:nvPr/>
        </p:nvCxnSpPr>
        <p:spPr>
          <a:xfrm rot="10800000" flipH="1">
            <a:off x="139383" y="2395128"/>
            <a:ext cx="7572600" cy="541800"/>
          </a:xfrm>
          <a:prstGeom prst="straightConnector1">
            <a:avLst/>
          </a:prstGeom>
          <a:noFill/>
          <a:ln w="9525" cap="flat" cmpd="sng">
            <a:solidFill>
              <a:srgbClr val="3F3F3F"/>
            </a:solidFill>
            <a:prstDash val="solid"/>
            <a:miter lim="800000"/>
            <a:headEnd type="none" w="sm" len="sm"/>
            <a:tailEnd type="none" w="sm" len="sm"/>
          </a:ln>
        </p:spPr>
      </p:cxnSp>
      <p:cxnSp>
        <p:nvCxnSpPr>
          <p:cNvPr id="590" name="Google Shape;590;p39"/>
          <p:cNvCxnSpPr/>
          <p:nvPr/>
        </p:nvCxnSpPr>
        <p:spPr>
          <a:xfrm>
            <a:off x="8578451" y="2395525"/>
            <a:ext cx="426300" cy="542100"/>
          </a:xfrm>
          <a:prstGeom prst="straightConnector1">
            <a:avLst/>
          </a:prstGeom>
          <a:noFill/>
          <a:ln w="9525" cap="flat" cmpd="sng">
            <a:solidFill>
              <a:srgbClr val="3F3F3F"/>
            </a:solidFill>
            <a:prstDash val="solid"/>
            <a:miter lim="800000"/>
            <a:headEnd type="none" w="sm" len="sm"/>
            <a:tailEnd type="none" w="sm" len="sm"/>
          </a:ln>
        </p:spPr>
      </p:cxnSp>
      <p:sp>
        <p:nvSpPr>
          <p:cNvPr id="591" name="Google Shape;591;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4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14724" y="1206281"/>
            <a:ext cx="2882380" cy="2696625"/>
          </a:xfrm>
          <a:prstGeom prst="rect">
            <a:avLst/>
          </a:prstGeom>
          <a:noFill/>
          <a:ln>
            <a:noFill/>
          </a:ln>
        </p:spPr>
      </p:pic>
      <p:sp>
        <p:nvSpPr>
          <p:cNvPr id="597" name="Google Shape;597;p40"/>
          <p:cNvSpPr txBox="1"/>
          <p:nvPr/>
        </p:nvSpPr>
        <p:spPr>
          <a:xfrm>
            <a:off x="514724" y="4186042"/>
            <a:ext cx="2761500" cy="25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16S V1-V3 Amplicon Sequencing Strategy</a:t>
            </a:r>
            <a:endParaRPr sz="1100"/>
          </a:p>
        </p:txBody>
      </p:sp>
      <p:sp>
        <p:nvSpPr>
          <p:cNvPr id="598" name="Google Shape;598;p40"/>
          <p:cNvSpPr/>
          <p:nvPr/>
        </p:nvSpPr>
        <p:spPr>
          <a:xfrm>
            <a:off x="0" y="0"/>
            <a:ext cx="9141900" cy="514200"/>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500">
                <a:solidFill>
                  <a:schemeClr val="lt1"/>
                </a:solidFill>
              </a:rPr>
              <a:t>Amplicon Sequencing in Microbiome Studies</a:t>
            </a:r>
            <a:endParaRPr sz="2500"/>
          </a:p>
        </p:txBody>
      </p:sp>
      <p:sp>
        <p:nvSpPr>
          <p:cNvPr id="599" name="Google Shape;59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4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14724" y="1206281"/>
            <a:ext cx="2882380" cy="2696625"/>
          </a:xfrm>
          <a:prstGeom prst="rect">
            <a:avLst/>
          </a:prstGeom>
          <a:noFill/>
          <a:ln>
            <a:noFill/>
          </a:ln>
        </p:spPr>
      </p:pic>
      <p:sp>
        <p:nvSpPr>
          <p:cNvPr id="605" name="Google Shape;605;p41"/>
          <p:cNvSpPr txBox="1"/>
          <p:nvPr/>
        </p:nvSpPr>
        <p:spPr>
          <a:xfrm>
            <a:off x="514724" y="4186042"/>
            <a:ext cx="2761500" cy="25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16S V1-V3 Amplicon Sequencing Strategy</a:t>
            </a:r>
            <a:endParaRPr sz="1100"/>
          </a:p>
        </p:txBody>
      </p:sp>
      <p:sp>
        <p:nvSpPr>
          <p:cNvPr id="606" name="Google Shape;606;p41"/>
          <p:cNvSpPr/>
          <p:nvPr/>
        </p:nvSpPr>
        <p:spPr>
          <a:xfrm>
            <a:off x="0" y="0"/>
            <a:ext cx="9141900" cy="514200"/>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500">
                <a:solidFill>
                  <a:schemeClr val="lt1"/>
                </a:solidFill>
              </a:rPr>
              <a:t>Amplicon Sequencing in Microbiome Studies</a:t>
            </a:r>
            <a:endParaRPr sz="2500"/>
          </a:p>
        </p:txBody>
      </p:sp>
      <p:sp>
        <p:nvSpPr>
          <p:cNvPr id="607" name="Google Shape;607;p41"/>
          <p:cNvSpPr/>
          <p:nvPr/>
        </p:nvSpPr>
        <p:spPr>
          <a:xfrm>
            <a:off x="3760861" y="2843170"/>
            <a:ext cx="488400" cy="183300"/>
          </a:xfrm>
          <a:prstGeom prst="rightArrow">
            <a:avLst>
              <a:gd name="adj1" fmla="val 50000"/>
              <a:gd name="adj2" fmla="val 50000"/>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08" name="Google Shape;608;p41"/>
          <p:cNvSpPr txBox="1"/>
          <p:nvPr/>
        </p:nvSpPr>
        <p:spPr>
          <a:xfrm>
            <a:off x="4994412" y="4186042"/>
            <a:ext cx="38130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Calibri"/>
                <a:ea typeface="Calibri"/>
                <a:cs typeface="Calibri"/>
                <a:sym typeface="Calibri"/>
              </a:rPr>
              <a:t>NMDS Ordination shows oral microbiota of each subject (5 colors) remains distinct over 1 year (6 time points)</a:t>
            </a:r>
            <a:endParaRPr sz="1100"/>
          </a:p>
        </p:txBody>
      </p:sp>
      <p:sp>
        <p:nvSpPr>
          <p:cNvPr id="609" name="Google Shape;609;p41"/>
          <p:cNvSpPr txBox="1"/>
          <p:nvPr/>
        </p:nvSpPr>
        <p:spPr>
          <a:xfrm>
            <a:off x="6853303" y="1221826"/>
            <a:ext cx="1847400" cy="207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chemeClr val="dk1"/>
                </a:solidFill>
                <a:latin typeface="Calibri"/>
                <a:ea typeface="Calibri"/>
                <a:cs typeface="Calibri"/>
                <a:sym typeface="Calibri"/>
              </a:rPr>
              <a:t>Mukherjee et. al., </a:t>
            </a:r>
            <a:r>
              <a:rPr lang="en" sz="900" i="1">
                <a:solidFill>
                  <a:schemeClr val="dk1"/>
                </a:solidFill>
                <a:latin typeface="Calibri"/>
                <a:ea typeface="Calibri"/>
                <a:cs typeface="Calibri"/>
                <a:sym typeface="Calibri"/>
              </a:rPr>
              <a:t>Microbiome</a:t>
            </a:r>
            <a:r>
              <a:rPr lang="en" sz="900">
                <a:solidFill>
                  <a:schemeClr val="dk1"/>
                </a:solidFill>
                <a:latin typeface="Calibri"/>
                <a:ea typeface="Calibri"/>
                <a:cs typeface="Calibri"/>
                <a:sym typeface="Calibri"/>
              </a:rPr>
              <a:t>, 2018</a:t>
            </a:r>
            <a:endParaRPr sz="1100"/>
          </a:p>
        </p:txBody>
      </p:sp>
      <p:pic>
        <p:nvPicPr>
          <p:cNvPr id="610" name="Google Shape;610;p41"/>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4677349" y="1470956"/>
            <a:ext cx="4160427" cy="2696625"/>
          </a:xfrm>
          <a:prstGeom prst="rect">
            <a:avLst/>
          </a:prstGeom>
          <a:noFill/>
          <a:ln>
            <a:noFill/>
          </a:ln>
        </p:spPr>
      </p:pic>
      <p:sp>
        <p:nvSpPr>
          <p:cNvPr id="611" name="Google Shape;61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2"/>
          <p:cNvSpPr/>
          <p:nvPr/>
        </p:nvSpPr>
        <p:spPr>
          <a:xfrm>
            <a:off x="500398" y="2361365"/>
            <a:ext cx="1182300" cy="774300"/>
          </a:xfrm>
          <a:prstGeom prst="rect">
            <a:avLst/>
          </a:prstGeom>
          <a:solidFill>
            <a:srgbClr val="83010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Calibri"/>
                <a:ea typeface="Calibri"/>
                <a:cs typeface="Calibri"/>
                <a:sym typeface="Calibri"/>
              </a:rPr>
              <a:t>De-multiplexed paired FASTQ Files</a:t>
            </a:r>
            <a:endParaRPr sz="1100"/>
          </a:p>
        </p:txBody>
      </p:sp>
      <p:sp>
        <p:nvSpPr>
          <p:cNvPr id="617" name="Google Shape;617;p42"/>
          <p:cNvSpPr/>
          <p:nvPr/>
        </p:nvSpPr>
        <p:spPr>
          <a:xfrm>
            <a:off x="2286" y="-221"/>
            <a:ext cx="9141900" cy="514200"/>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500">
                <a:solidFill>
                  <a:schemeClr val="lt1"/>
                </a:solidFill>
              </a:rPr>
              <a:t>Bioinformatic Pipeline for 16S Amplicon Sequencing</a:t>
            </a:r>
            <a:endParaRPr sz="2500"/>
          </a:p>
        </p:txBody>
      </p:sp>
      <p:sp>
        <p:nvSpPr>
          <p:cNvPr id="618" name="Google Shape;618;p42"/>
          <p:cNvSpPr/>
          <p:nvPr/>
        </p:nvSpPr>
        <p:spPr>
          <a:xfrm>
            <a:off x="2835083" y="2361366"/>
            <a:ext cx="1182300" cy="774300"/>
          </a:xfrm>
          <a:prstGeom prst="rect">
            <a:avLst/>
          </a:prstGeom>
          <a:solidFill>
            <a:srgbClr val="83010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Calibri"/>
                <a:ea typeface="Calibri"/>
                <a:cs typeface="Calibri"/>
                <a:sym typeface="Calibri"/>
              </a:rPr>
              <a:t>High Quality Reads</a:t>
            </a:r>
            <a:endParaRPr sz="1100"/>
          </a:p>
        </p:txBody>
      </p:sp>
      <p:sp>
        <p:nvSpPr>
          <p:cNvPr id="619" name="Google Shape;619;p42"/>
          <p:cNvSpPr/>
          <p:nvPr/>
        </p:nvSpPr>
        <p:spPr>
          <a:xfrm>
            <a:off x="5169768" y="2344518"/>
            <a:ext cx="1182300" cy="774300"/>
          </a:xfrm>
          <a:prstGeom prst="rect">
            <a:avLst/>
          </a:prstGeom>
          <a:solidFill>
            <a:srgbClr val="83010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Calibri"/>
                <a:ea typeface="Calibri"/>
                <a:cs typeface="Calibri"/>
                <a:sym typeface="Calibri"/>
              </a:rPr>
              <a:t>Amplicon Sequence Variants</a:t>
            </a:r>
            <a:endParaRPr sz="1100"/>
          </a:p>
        </p:txBody>
      </p:sp>
      <p:sp>
        <p:nvSpPr>
          <p:cNvPr id="620" name="Google Shape;620;p42"/>
          <p:cNvSpPr/>
          <p:nvPr/>
        </p:nvSpPr>
        <p:spPr>
          <a:xfrm>
            <a:off x="7504453" y="2347479"/>
            <a:ext cx="1182300" cy="774300"/>
          </a:xfrm>
          <a:prstGeom prst="rect">
            <a:avLst/>
          </a:prstGeom>
          <a:solidFill>
            <a:srgbClr val="83010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Calibri"/>
                <a:ea typeface="Calibri"/>
                <a:cs typeface="Calibri"/>
                <a:sym typeface="Calibri"/>
              </a:rPr>
              <a:t>Species-level Taxonomic Data</a:t>
            </a:r>
            <a:endParaRPr sz="1100"/>
          </a:p>
        </p:txBody>
      </p:sp>
      <p:sp>
        <p:nvSpPr>
          <p:cNvPr id="621" name="Google Shape;621;p42"/>
          <p:cNvSpPr/>
          <p:nvPr/>
        </p:nvSpPr>
        <p:spPr>
          <a:xfrm>
            <a:off x="2066875" y="2634275"/>
            <a:ext cx="554400" cy="108000"/>
          </a:xfrm>
          <a:prstGeom prst="rightArrow">
            <a:avLst>
              <a:gd name="adj1" fmla="val 50000"/>
              <a:gd name="adj2" fmla="val 50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22" name="Google Shape;622;p42"/>
          <p:cNvSpPr/>
          <p:nvPr/>
        </p:nvSpPr>
        <p:spPr>
          <a:xfrm>
            <a:off x="4355706" y="2634275"/>
            <a:ext cx="554400" cy="108000"/>
          </a:xfrm>
          <a:prstGeom prst="rightArrow">
            <a:avLst>
              <a:gd name="adj1" fmla="val 50000"/>
              <a:gd name="adj2" fmla="val 50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23" name="Google Shape;623;p42"/>
          <p:cNvSpPr/>
          <p:nvPr/>
        </p:nvSpPr>
        <p:spPr>
          <a:xfrm>
            <a:off x="6662866" y="2634274"/>
            <a:ext cx="554400" cy="108000"/>
          </a:xfrm>
          <a:prstGeom prst="rightArrow">
            <a:avLst>
              <a:gd name="adj1" fmla="val 50000"/>
              <a:gd name="adj2" fmla="val 50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24" name="Google Shape;624;p42"/>
          <p:cNvSpPr txBox="1"/>
          <p:nvPr/>
        </p:nvSpPr>
        <p:spPr>
          <a:xfrm>
            <a:off x="1817724" y="2238007"/>
            <a:ext cx="1052700" cy="667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000">
                <a:solidFill>
                  <a:schemeClr val="dk1"/>
                </a:solidFill>
                <a:latin typeface="Calibri"/>
                <a:ea typeface="Calibri"/>
                <a:cs typeface="Calibri"/>
                <a:sym typeface="Calibri"/>
              </a:rPr>
              <a:t>Quality Filtering, Adapter Removal</a:t>
            </a:r>
            <a:endParaRPr sz="1200"/>
          </a:p>
        </p:txBody>
      </p:sp>
      <p:sp>
        <p:nvSpPr>
          <p:cNvPr id="625" name="Google Shape;625;p42"/>
          <p:cNvSpPr txBox="1"/>
          <p:nvPr/>
        </p:nvSpPr>
        <p:spPr>
          <a:xfrm>
            <a:off x="4117033" y="2237997"/>
            <a:ext cx="953100" cy="3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De-noising with DADA2</a:t>
            </a:r>
            <a:endParaRPr sz="1300"/>
          </a:p>
        </p:txBody>
      </p:sp>
      <p:sp>
        <p:nvSpPr>
          <p:cNvPr id="626" name="Google Shape;626;p42"/>
          <p:cNvSpPr txBox="1"/>
          <p:nvPr/>
        </p:nvSpPr>
        <p:spPr>
          <a:xfrm>
            <a:off x="6420500" y="2012375"/>
            <a:ext cx="1015500" cy="484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a:solidFill>
                  <a:schemeClr val="dk1"/>
                </a:solidFill>
                <a:latin typeface="Calibri"/>
                <a:ea typeface="Calibri"/>
                <a:cs typeface="Calibri"/>
                <a:sym typeface="Calibri"/>
              </a:rPr>
              <a:t>Map against Reference Database</a:t>
            </a:r>
            <a:endParaRPr sz="1200"/>
          </a:p>
        </p:txBody>
      </p:sp>
      <p:sp>
        <p:nvSpPr>
          <p:cNvPr id="627" name="Google Shape;627;p42"/>
          <p:cNvSpPr/>
          <p:nvPr/>
        </p:nvSpPr>
        <p:spPr>
          <a:xfrm rot="5400000">
            <a:off x="7872543" y="3477646"/>
            <a:ext cx="554400" cy="108000"/>
          </a:xfrm>
          <a:prstGeom prst="rightArrow">
            <a:avLst>
              <a:gd name="adj1" fmla="val 50000"/>
              <a:gd name="adj2" fmla="val 50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28" name="Google Shape;628;p42"/>
          <p:cNvSpPr/>
          <p:nvPr/>
        </p:nvSpPr>
        <p:spPr>
          <a:xfrm>
            <a:off x="7558486" y="3941758"/>
            <a:ext cx="1182300" cy="774300"/>
          </a:xfrm>
          <a:prstGeom prst="rect">
            <a:avLst/>
          </a:prstGeom>
          <a:solidFill>
            <a:srgbClr val="38562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Calibri"/>
                <a:ea typeface="Calibri"/>
                <a:cs typeface="Calibri"/>
                <a:sym typeface="Calibri"/>
              </a:rPr>
              <a:t>Data Analysis</a:t>
            </a:r>
            <a:endParaRPr sz="1100"/>
          </a:p>
          <a:p>
            <a:pPr marL="0" marR="0" lvl="0" indent="0" algn="ctr" rtl="0">
              <a:spcBef>
                <a:spcPts val="0"/>
              </a:spcBef>
              <a:spcAft>
                <a:spcPts val="0"/>
              </a:spcAft>
              <a:buNone/>
            </a:pPr>
            <a:r>
              <a:rPr lang="en" sz="1100">
                <a:solidFill>
                  <a:schemeClr val="lt1"/>
                </a:solidFill>
                <a:latin typeface="Calibri"/>
                <a:ea typeface="Calibri"/>
                <a:cs typeface="Calibri"/>
                <a:sym typeface="Calibri"/>
              </a:rPr>
              <a:t>(Statistical Testing, Data Visualization)</a:t>
            </a:r>
            <a:endParaRPr sz="1100"/>
          </a:p>
        </p:txBody>
      </p:sp>
      <p:sp>
        <p:nvSpPr>
          <p:cNvPr id="629" name="Google Shape;629;p42"/>
          <p:cNvSpPr/>
          <p:nvPr/>
        </p:nvSpPr>
        <p:spPr>
          <a:xfrm>
            <a:off x="500398" y="842726"/>
            <a:ext cx="1182300" cy="7743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MiSeq 2x300 bp paired-end Sequencing</a:t>
            </a:r>
            <a:endParaRPr sz="900">
              <a:solidFill>
                <a:schemeClr val="lt1"/>
              </a:solidFill>
              <a:latin typeface="Calibri"/>
              <a:ea typeface="Calibri"/>
              <a:cs typeface="Calibri"/>
              <a:sym typeface="Calibri"/>
            </a:endParaRPr>
          </a:p>
        </p:txBody>
      </p:sp>
      <p:sp>
        <p:nvSpPr>
          <p:cNvPr id="630" name="Google Shape;630;p42"/>
          <p:cNvSpPr/>
          <p:nvPr/>
        </p:nvSpPr>
        <p:spPr>
          <a:xfrm rot="5400000">
            <a:off x="814455" y="1935074"/>
            <a:ext cx="554400" cy="108000"/>
          </a:xfrm>
          <a:prstGeom prst="rightArrow">
            <a:avLst>
              <a:gd name="adj1" fmla="val 50000"/>
              <a:gd name="adj2" fmla="val 50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31" name="Google Shape;631;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3"/>
          <p:cNvSpPr/>
          <p:nvPr/>
        </p:nvSpPr>
        <p:spPr>
          <a:xfrm>
            <a:off x="2286" y="-221"/>
            <a:ext cx="9141900" cy="514200"/>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500">
                <a:solidFill>
                  <a:schemeClr val="lt1"/>
                </a:solidFill>
              </a:rPr>
              <a:t>Challenges &amp; Future Work</a:t>
            </a:r>
            <a:endParaRPr sz="2500"/>
          </a:p>
        </p:txBody>
      </p:sp>
      <p:pic>
        <p:nvPicPr>
          <p:cNvPr id="637" name="Google Shape;637;p43"/>
          <p:cNvPicPr preferRelativeResize="0"/>
          <p:nvPr/>
        </p:nvPicPr>
        <p:blipFill>
          <a:blip r:embed="rId3">
            <a:alphaModFix/>
          </a:blip>
          <a:stretch>
            <a:fillRect/>
          </a:stretch>
        </p:blipFill>
        <p:spPr>
          <a:xfrm>
            <a:off x="6830075" y="886825"/>
            <a:ext cx="2061350" cy="3714076"/>
          </a:xfrm>
          <a:prstGeom prst="rect">
            <a:avLst/>
          </a:prstGeom>
          <a:noFill/>
          <a:ln>
            <a:noFill/>
          </a:ln>
        </p:spPr>
      </p:pic>
      <p:sp>
        <p:nvSpPr>
          <p:cNvPr id="638" name="Google Shape;638;p43"/>
          <p:cNvSpPr txBox="1"/>
          <p:nvPr/>
        </p:nvSpPr>
        <p:spPr>
          <a:xfrm>
            <a:off x="345850" y="1463250"/>
            <a:ext cx="6065700" cy="26781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We are only beginning to understand the role of our microbiota in overall wellbeing</a:t>
            </a:r>
            <a:endParaRPr sz="1900"/>
          </a:p>
          <a:p>
            <a:pPr marL="457200" lvl="0" indent="0" algn="l" rtl="0">
              <a:spcBef>
                <a:spcPts val="0"/>
              </a:spcBef>
              <a:spcAft>
                <a:spcPts val="0"/>
              </a:spcAft>
              <a:buNone/>
            </a:pPr>
            <a:endParaRPr sz="1900"/>
          </a:p>
          <a:p>
            <a:pPr marL="457200" lvl="0" indent="-349250" algn="l" rtl="0">
              <a:spcBef>
                <a:spcPts val="0"/>
              </a:spcBef>
              <a:spcAft>
                <a:spcPts val="0"/>
              </a:spcAft>
              <a:buSzPts val="1900"/>
              <a:buChar char="●"/>
            </a:pPr>
            <a:r>
              <a:rPr lang="en" sz="1900"/>
              <a:t>New developments in bioinformatic tools &amp; techniques in the decade ahead will resolve several outstanding questions</a:t>
            </a:r>
            <a:endParaRPr sz="1900"/>
          </a:p>
        </p:txBody>
      </p:sp>
      <p:sp>
        <p:nvSpPr>
          <p:cNvPr id="639" name="Google Shape;639;p43"/>
          <p:cNvSpPr txBox="1"/>
          <p:nvPr/>
        </p:nvSpPr>
        <p:spPr>
          <a:xfrm>
            <a:off x="7271850" y="4600900"/>
            <a:ext cx="12594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Illustration: Charis Tsevis</a:t>
            </a:r>
            <a:endParaRPr sz="700"/>
          </a:p>
        </p:txBody>
      </p:sp>
      <p:sp>
        <p:nvSpPr>
          <p:cNvPr id="640" name="Google Shape;640;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4"/>
          <p:cNvSpPr/>
          <p:nvPr/>
        </p:nvSpPr>
        <p:spPr>
          <a:xfrm>
            <a:off x="311700" y="347100"/>
            <a:ext cx="8520600" cy="44493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44"/>
          <p:cNvSpPr txBox="1">
            <a:spLocks noGrp="1"/>
          </p:cNvSpPr>
          <p:nvPr>
            <p:ph type="title"/>
          </p:nvPr>
        </p:nvSpPr>
        <p:spPr>
          <a:xfrm>
            <a:off x="2862450" y="2203000"/>
            <a:ext cx="5285100" cy="147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b="1"/>
              <a:t>E. Sally Chang, PhD</a:t>
            </a:r>
            <a:endParaRPr b="1"/>
          </a:p>
          <a:p>
            <a:pPr marL="0" lvl="0" indent="0" algn="l" rtl="0">
              <a:lnSpc>
                <a:spcPct val="100000"/>
              </a:lnSpc>
              <a:spcBef>
                <a:spcPts val="0"/>
              </a:spcBef>
              <a:spcAft>
                <a:spcPts val="0"/>
              </a:spcAft>
              <a:buSzPts val="3600"/>
              <a:buNone/>
            </a:pPr>
            <a:r>
              <a:rPr lang="en" sz="2400"/>
              <a:t>Postdoctoral Fellow </a:t>
            </a:r>
            <a:endParaRPr sz="2400"/>
          </a:p>
          <a:p>
            <a:pPr marL="0" lvl="0" indent="0" algn="l" rtl="0">
              <a:lnSpc>
                <a:spcPct val="100000"/>
              </a:lnSpc>
              <a:spcBef>
                <a:spcPts val="0"/>
              </a:spcBef>
              <a:spcAft>
                <a:spcPts val="0"/>
              </a:spcAft>
              <a:buSzPts val="3600"/>
              <a:buNone/>
            </a:pPr>
            <a:r>
              <a:rPr lang="en" sz="2400"/>
              <a:t>National Human Genome Research Institute, National Institutes of Health</a:t>
            </a:r>
            <a:endParaRPr sz="2400"/>
          </a:p>
          <a:p>
            <a:pPr marL="0" lvl="0" indent="0" algn="l" rtl="0">
              <a:lnSpc>
                <a:spcPct val="100000"/>
              </a:lnSpc>
              <a:spcBef>
                <a:spcPts val="0"/>
              </a:spcBef>
              <a:spcAft>
                <a:spcPts val="0"/>
              </a:spcAft>
              <a:buSzPts val="3600"/>
              <a:buNone/>
            </a:pPr>
            <a:endParaRPr sz="2400"/>
          </a:p>
          <a:p>
            <a:pPr marL="0" lvl="0" indent="0" algn="l" rtl="0">
              <a:lnSpc>
                <a:spcPct val="100000"/>
              </a:lnSpc>
              <a:spcBef>
                <a:spcPts val="0"/>
              </a:spcBef>
              <a:spcAft>
                <a:spcPts val="0"/>
              </a:spcAft>
              <a:buSzPts val="3600"/>
              <a:buNone/>
            </a:pPr>
            <a:r>
              <a:rPr lang="en" sz="2400" u="sng">
                <a:solidFill>
                  <a:schemeClr val="hlink"/>
                </a:solidFill>
                <a:hlinkClick r:id="rId3"/>
              </a:rPr>
              <a:t>sally.chang@nih.gov</a:t>
            </a:r>
            <a:endParaRPr sz="2400"/>
          </a:p>
          <a:p>
            <a:pPr marL="0" lvl="0" indent="0" algn="l" rtl="0">
              <a:lnSpc>
                <a:spcPct val="100000"/>
              </a:lnSpc>
              <a:spcBef>
                <a:spcPts val="0"/>
              </a:spcBef>
              <a:spcAft>
                <a:spcPts val="0"/>
              </a:spcAft>
              <a:buSzPts val="3600"/>
              <a:buNone/>
            </a:pPr>
            <a:r>
              <a:rPr lang="en" sz="2400"/>
              <a:t>@esallychang</a:t>
            </a:r>
            <a:endParaRPr sz="2400"/>
          </a:p>
          <a:p>
            <a:pPr marL="0" lvl="0" indent="0" algn="l" rtl="0">
              <a:lnSpc>
                <a:spcPct val="100000"/>
              </a:lnSpc>
              <a:spcBef>
                <a:spcPts val="0"/>
              </a:spcBef>
              <a:spcAft>
                <a:spcPts val="0"/>
              </a:spcAft>
              <a:buSzPts val="3600"/>
              <a:buNone/>
            </a:pPr>
            <a:endParaRPr sz="2400"/>
          </a:p>
          <a:p>
            <a:pPr marL="0" lvl="0" indent="0" algn="l" rtl="0">
              <a:lnSpc>
                <a:spcPct val="100000"/>
              </a:lnSpc>
              <a:spcBef>
                <a:spcPts val="0"/>
              </a:spcBef>
              <a:spcAft>
                <a:spcPts val="0"/>
              </a:spcAft>
              <a:buSzPts val="3600"/>
              <a:buNone/>
            </a:pPr>
            <a:endParaRPr b="1"/>
          </a:p>
        </p:txBody>
      </p:sp>
      <p:pic>
        <p:nvPicPr>
          <p:cNvPr id="647" name="Google Shape;647;p4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15506" y="908978"/>
            <a:ext cx="1586175" cy="2582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p:nvPr/>
        </p:nvSpPr>
        <p:spPr>
          <a:xfrm>
            <a:off x="-10350" y="1057825"/>
            <a:ext cx="23322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Paris-Descartes University</a:t>
            </a:r>
            <a:endParaRPr/>
          </a:p>
          <a:p>
            <a:pPr marL="0" lvl="0" indent="0" algn="ctr" rtl="0">
              <a:spcBef>
                <a:spcPts val="0"/>
              </a:spcBef>
              <a:spcAft>
                <a:spcPts val="0"/>
              </a:spcAft>
              <a:buNone/>
            </a:pPr>
            <a:r>
              <a:rPr lang="en">
                <a:solidFill>
                  <a:schemeClr val="dk1"/>
                </a:solidFill>
              </a:rPr>
              <a:t>Paris</a:t>
            </a:r>
            <a:endParaRPr/>
          </a:p>
        </p:txBody>
      </p:sp>
      <p:sp>
        <p:nvSpPr>
          <p:cNvPr id="105" name="Google Shape;105;p18"/>
          <p:cNvSpPr txBox="1"/>
          <p:nvPr/>
        </p:nvSpPr>
        <p:spPr>
          <a:xfrm>
            <a:off x="1232500" y="46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journey in science </a:t>
            </a:r>
            <a:endParaRPr sz="2100">
              <a:solidFill>
                <a:srgbClr val="0070C0"/>
              </a:solidFill>
              <a:latin typeface="Impact"/>
              <a:ea typeface="Impact"/>
              <a:cs typeface="Impact"/>
              <a:sym typeface="Impact"/>
            </a:endParaRPr>
          </a:p>
        </p:txBody>
      </p:sp>
      <p:sp>
        <p:nvSpPr>
          <p:cNvPr id="106" name="Google Shape;106;p18"/>
          <p:cNvSpPr txBox="1"/>
          <p:nvPr/>
        </p:nvSpPr>
        <p:spPr>
          <a:xfrm>
            <a:off x="66475" y="1406450"/>
            <a:ext cx="2283300"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t>van Endert / Saveanu Lab</a:t>
            </a:r>
            <a:endParaRPr sz="900" b="1"/>
          </a:p>
          <a:p>
            <a:pPr marL="0" lvl="0" indent="0" algn="l" rtl="0">
              <a:spcBef>
                <a:spcPts val="0"/>
              </a:spcBef>
              <a:spcAft>
                <a:spcPts val="0"/>
              </a:spcAft>
              <a:buNone/>
            </a:pPr>
            <a:r>
              <a:rPr lang="en" sz="900">
                <a:solidFill>
                  <a:srgbClr val="9900FF"/>
                </a:solidFill>
              </a:rPr>
              <a:t>#Dendritic cell endosomal compartments</a:t>
            </a:r>
            <a:endParaRPr sz="900">
              <a:solidFill>
                <a:srgbClr val="9900FF"/>
              </a:solidFill>
            </a:endParaRPr>
          </a:p>
          <a:p>
            <a:pPr marL="0" lvl="0" indent="0" algn="l" rtl="0">
              <a:spcBef>
                <a:spcPts val="0"/>
              </a:spcBef>
              <a:spcAft>
                <a:spcPts val="0"/>
              </a:spcAft>
              <a:buNone/>
            </a:pPr>
            <a:r>
              <a:rPr lang="en" sz="900">
                <a:solidFill>
                  <a:srgbClr val="4A86E8"/>
                </a:solidFill>
              </a:rPr>
              <a:t>#Immune system regulation</a:t>
            </a:r>
            <a:endParaRPr sz="900">
              <a:solidFill>
                <a:srgbClr val="4A86E8"/>
              </a:solidFill>
            </a:endParaRPr>
          </a:p>
          <a:p>
            <a:pPr marL="0" lvl="0" indent="0" algn="l" rtl="0">
              <a:spcBef>
                <a:spcPts val="0"/>
              </a:spcBef>
              <a:spcAft>
                <a:spcPts val="0"/>
              </a:spcAft>
              <a:buNone/>
            </a:pPr>
            <a:r>
              <a:rPr lang="en" sz="900">
                <a:solidFill>
                  <a:srgbClr val="9900FF"/>
                </a:solidFill>
              </a:rPr>
              <a:t>#confocal microscopy</a:t>
            </a:r>
            <a:endParaRPr sz="900">
              <a:solidFill>
                <a:srgbClr val="9900FF"/>
              </a:solidFill>
            </a:endParaRPr>
          </a:p>
          <a:p>
            <a:pPr marL="0" lvl="0" indent="0" algn="l" rtl="0">
              <a:spcBef>
                <a:spcPts val="0"/>
              </a:spcBef>
              <a:spcAft>
                <a:spcPts val="0"/>
              </a:spcAft>
              <a:buNone/>
            </a:pPr>
            <a:r>
              <a:rPr lang="en" sz="900">
                <a:solidFill>
                  <a:srgbClr val="4A86E8"/>
                </a:solidFill>
              </a:rPr>
              <a:t>#Cell and molecular biology</a:t>
            </a:r>
            <a:endParaRPr sz="900">
              <a:solidFill>
                <a:srgbClr val="4A86E8"/>
              </a:solidFill>
            </a:endParaRPr>
          </a:p>
          <a:p>
            <a:pPr marL="0" lvl="0" indent="0" algn="l" rtl="0">
              <a:spcBef>
                <a:spcPts val="0"/>
              </a:spcBef>
              <a:spcAft>
                <a:spcPts val="0"/>
              </a:spcAft>
              <a:buNone/>
            </a:pPr>
            <a:endParaRPr sz="900"/>
          </a:p>
        </p:txBody>
      </p:sp>
      <p:pic>
        <p:nvPicPr>
          <p:cNvPr id="107" name="Google Shape;107;p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4500" y="2410312"/>
            <a:ext cx="2281222" cy="1711377"/>
          </a:xfrm>
          <a:prstGeom prst="rect">
            <a:avLst/>
          </a:prstGeom>
          <a:noFill/>
          <a:ln>
            <a:noFill/>
          </a:ln>
          <a:effectLst>
            <a:outerShdw blurRad="57150" dist="19050" dir="5400000" algn="bl" rotWithShape="0">
              <a:srgbClr val="000000">
                <a:alpha val="50000"/>
              </a:srgbClr>
            </a:outerShdw>
          </a:effectLst>
        </p:spPr>
      </p:pic>
      <p:sp>
        <p:nvSpPr>
          <p:cNvPr id="108" name="Google Shape;108;p18"/>
          <p:cNvSpPr/>
          <p:nvPr/>
        </p:nvSpPr>
        <p:spPr>
          <a:xfrm>
            <a:off x="-10350" y="4025600"/>
            <a:ext cx="9144000" cy="22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txBox="1"/>
          <p:nvPr/>
        </p:nvSpPr>
        <p:spPr>
          <a:xfrm>
            <a:off x="246975" y="40943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Carré (square) Necker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800" b="1"/>
              <a:t>My science story </a:t>
            </a:r>
            <a:endParaRPr sz="2800" b="1"/>
          </a:p>
        </p:txBody>
      </p:sp>
      <p:sp>
        <p:nvSpPr>
          <p:cNvPr id="653" name="Google Shape;653;p45"/>
          <p:cNvSpPr txBox="1">
            <a:spLocks noGrp="1"/>
          </p:cNvSpPr>
          <p:nvPr>
            <p:ph type="body" idx="1"/>
          </p:nvPr>
        </p:nvSpPr>
        <p:spPr>
          <a:xfrm>
            <a:off x="628650" y="1369225"/>
            <a:ext cx="3943500" cy="31203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1600"/>
              </a:spcAft>
              <a:buClr>
                <a:schemeClr val="dk1"/>
              </a:buClr>
              <a:buSzPts val="2100"/>
              <a:buChar char="●"/>
            </a:pPr>
            <a:r>
              <a:rPr lang="en" sz="2400"/>
              <a:t>High School: In a program for communication arts, was 100% certain I would work in TV production… until I read this book for a book report in biology class!</a:t>
            </a:r>
            <a:r>
              <a:rPr lang="en" sz="1100"/>
              <a:t> </a:t>
            </a:r>
            <a:endParaRPr sz="1100"/>
          </a:p>
        </p:txBody>
      </p:sp>
      <p:pic>
        <p:nvPicPr>
          <p:cNvPr id="654" name="Google Shape;654;p4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046806" y="602841"/>
            <a:ext cx="2491325" cy="3798432"/>
          </a:xfrm>
          <a:prstGeom prst="rect">
            <a:avLst/>
          </a:prstGeom>
          <a:noFill/>
          <a:ln>
            <a:noFill/>
          </a:ln>
        </p:spPr>
      </p:pic>
      <p:sp>
        <p:nvSpPr>
          <p:cNvPr id="655" name="Google Shape;655;p4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6"/>
          <p:cNvSpPr txBox="1">
            <a:spLocks noGrp="1"/>
          </p:cNvSpPr>
          <p:nvPr>
            <p:ph type="title"/>
          </p:nvPr>
        </p:nvSpPr>
        <p:spPr>
          <a:xfrm>
            <a:off x="467900" y="8096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800" b="1"/>
              <a:t>The College Years</a:t>
            </a:r>
            <a:endParaRPr sz="2800" b="1"/>
          </a:p>
        </p:txBody>
      </p:sp>
      <p:sp>
        <p:nvSpPr>
          <p:cNvPr id="661" name="Google Shape;661;p46"/>
          <p:cNvSpPr txBox="1"/>
          <p:nvPr/>
        </p:nvSpPr>
        <p:spPr>
          <a:xfrm>
            <a:off x="396521" y="381500"/>
            <a:ext cx="4718400" cy="3116100"/>
          </a:xfrm>
          <a:prstGeom prst="rect">
            <a:avLst/>
          </a:prstGeom>
          <a:noFill/>
          <a:ln>
            <a:noFill/>
          </a:ln>
        </p:spPr>
        <p:txBody>
          <a:bodyPr spcFirstLastPara="1" wrap="square" lIns="68575" tIns="34275" rIns="68575" bIns="34275" anchor="t" anchorCtr="0">
            <a:noAutofit/>
          </a:bodyPr>
          <a:lstStyle/>
          <a:p>
            <a:pPr marL="457200" marR="0" lvl="0" indent="0" algn="l" rtl="0">
              <a:spcBef>
                <a:spcPts val="0"/>
              </a:spcBef>
              <a:spcAft>
                <a:spcPts val="0"/>
              </a:spcAft>
              <a:buNone/>
            </a:pPr>
            <a:endParaRPr sz="1100"/>
          </a:p>
          <a:p>
            <a:pPr marL="114300" marR="0" lvl="0" indent="0" algn="l" rtl="0">
              <a:spcBef>
                <a:spcPts val="0"/>
              </a:spcBef>
              <a:spcAft>
                <a:spcPts val="0"/>
              </a:spcAft>
              <a:buClr>
                <a:schemeClr val="dk1"/>
              </a:buClr>
              <a:buSzPts val="1800"/>
              <a:buFont typeface="Arial"/>
              <a:buNone/>
            </a:pPr>
            <a:endParaRPr sz="2200" b="0" i="0" u="none" strike="noStrike" cap="none">
              <a:solidFill>
                <a:schemeClr val="dk1"/>
              </a:solidFill>
              <a:latin typeface="Calibri"/>
              <a:ea typeface="Calibri"/>
              <a:cs typeface="Calibri"/>
              <a:sym typeface="Calibri"/>
            </a:endParaRPr>
          </a:p>
          <a:p>
            <a:pPr marL="215900" marR="0" lvl="0" indent="-241300" algn="l" rtl="0">
              <a:spcBef>
                <a:spcPts val="0"/>
              </a:spcBef>
              <a:spcAft>
                <a:spcPts val="0"/>
              </a:spcAft>
              <a:buSzPts val="2200"/>
              <a:buFont typeface="Calibri"/>
              <a:buChar char="•"/>
            </a:pPr>
            <a:r>
              <a:rPr lang="en" sz="2200" i="0" u="none" strike="noStrike" cap="none">
                <a:latin typeface="Calibri"/>
                <a:ea typeface="Calibri"/>
                <a:cs typeface="Calibri"/>
                <a:sym typeface="Calibri"/>
              </a:rPr>
              <a:t>Knew I should be taking quantitative classes… but failed my first computer science course, and came close in some math classes </a:t>
            </a:r>
            <a:endParaRPr sz="2200" i="0" u="none" strike="noStrike" cap="none">
              <a:latin typeface="Calibri"/>
              <a:ea typeface="Calibri"/>
              <a:cs typeface="Calibri"/>
              <a:sym typeface="Calibri"/>
            </a:endParaRPr>
          </a:p>
          <a:p>
            <a:pPr marL="457200" marR="0" lvl="0" indent="0" algn="l" rtl="0">
              <a:spcBef>
                <a:spcPts val="0"/>
              </a:spcBef>
              <a:spcAft>
                <a:spcPts val="0"/>
              </a:spcAft>
              <a:buNone/>
            </a:pPr>
            <a:endParaRPr sz="2200">
              <a:latin typeface="Calibri"/>
              <a:ea typeface="Calibri"/>
              <a:cs typeface="Calibri"/>
              <a:sym typeface="Calibri"/>
            </a:endParaRPr>
          </a:p>
          <a:p>
            <a:pPr marL="215900" marR="0" lvl="0" indent="-241300" algn="l" rtl="0">
              <a:spcBef>
                <a:spcPts val="0"/>
              </a:spcBef>
              <a:spcAft>
                <a:spcPts val="0"/>
              </a:spcAft>
              <a:buSzPts val="2200"/>
              <a:buFont typeface="Calibri"/>
              <a:buChar char="•"/>
            </a:pPr>
            <a:r>
              <a:rPr lang="en" sz="2200">
                <a:latin typeface="Calibri"/>
                <a:ea typeface="Calibri"/>
                <a:cs typeface="Calibri"/>
                <a:sym typeface="Calibri"/>
              </a:rPr>
              <a:t>Working hard to improve my grades</a:t>
            </a:r>
            <a:endParaRPr sz="2200">
              <a:latin typeface="Calibri"/>
              <a:ea typeface="Calibri"/>
              <a:cs typeface="Calibri"/>
              <a:sym typeface="Calibri"/>
            </a:endParaRPr>
          </a:p>
          <a:p>
            <a:pPr marL="457200" marR="0" lvl="0" indent="0" algn="l" rtl="0">
              <a:spcBef>
                <a:spcPts val="0"/>
              </a:spcBef>
              <a:spcAft>
                <a:spcPts val="0"/>
              </a:spcAft>
              <a:buNone/>
            </a:pPr>
            <a:endParaRPr sz="2200">
              <a:latin typeface="Calibri"/>
              <a:ea typeface="Calibri"/>
              <a:cs typeface="Calibri"/>
              <a:sym typeface="Calibri"/>
            </a:endParaRPr>
          </a:p>
          <a:p>
            <a:pPr marL="215900" marR="0" lvl="0" indent="-241300" algn="l" rtl="0">
              <a:spcBef>
                <a:spcPts val="0"/>
              </a:spcBef>
              <a:spcAft>
                <a:spcPts val="0"/>
              </a:spcAft>
              <a:buSzPts val="2200"/>
              <a:buFont typeface="Calibri"/>
              <a:buChar char="•"/>
            </a:pPr>
            <a:r>
              <a:rPr lang="en" sz="2200">
                <a:latin typeface="Calibri"/>
                <a:ea typeface="Calibri"/>
                <a:cs typeface="Calibri"/>
                <a:sym typeface="Calibri"/>
              </a:rPr>
              <a:t>Took classes in junior year that brought back my interest in genomics</a:t>
            </a:r>
            <a:endParaRPr sz="2200">
              <a:latin typeface="Calibri"/>
              <a:ea typeface="Calibri"/>
              <a:cs typeface="Calibri"/>
              <a:sym typeface="Calibri"/>
            </a:endParaRPr>
          </a:p>
        </p:txBody>
      </p:sp>
      <p:pic>
        <p:nvPicPr>
          <p:cNvPr id="662" name="Google Shape;662;p46"/>
          <p:cNvPicPr preferRelativeResize="0"/>
          <p:nvPr/>
        </p:nvPicPr>
        <p:blipFill rotWithShape="1">
          <a:blip r:embed="rId3">
            <a:alphaModFix/>
          </a:blip>
          <a:srcRect/>
          <a:stretch/>
        </p:blipFill>
        <p:spPr>
          <a:xfrm>
            <a:off x="5600857" y="301020"/>
            <a:ext cx="2638425" cy="2209800"/>
          </a:xfrm>
          <a:prstGeom prst="rect">
            <a:avLst/>
          </a:prstGeom>
          <a:noFill/>
          <a:ln>
            <a:noFill/>
          </a:ln>
        </p:spPr>
      </p:pic>
      <p:sp>
        <p:nvSpPr>
          <p:cNvPr id="663" name="Google Shape;663;p46"/>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664" name="Google Shape;664;p4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168775" y="1970275"/>
            <a:ext cx="1702726" cy="25960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4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800" b="1"/>
              <a:t>Applied to graduate programs</a:t>
            </a:r>
            <a:endParaRPr sz="2800" b="1"/>
          </a:p>
        </p:txBody>
      </p:sp>
      <p:pic>
        <p:nvPicPr>
          <p:cNvPr id="670" name="Google Shape;670;p47"/>
          <p:cNvPicPr preferRelativeResize="0"/>
          <p:nvPr/>
        </p:nvPicPr>
        <p:blipFill rotWithShape="1">
          <a:blip r:embed="rId3">
            <a:alphaModFix/>
          </a:blip>
          <a:srcRect/>
          <a:stretch/>
        </p:blipFill>
        <p:spPr>
          <a:xfrm>
            <a:off x="628650" y="1432367"/>
            <a:ext cx="1810687" cy="1309266"/>
          </a:xfrm>
          <a:prstGeom prst="rect">
            <a:avLst/>
          </a:prstGeom>
          <a:noFill/>
          <a:ln>
            <a:noFill/>
          </a:ln>
        </p:spPr>
      </p:pic>
      <p:pic>
        <p:nvPicPr>
          <p:cNvPr id="671" name="Google Shape;671;p47"/>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575366" y="1667220"/>
            <a:ext cx="844952" cy="844952"/>
          </a:xfrm>
          <a:prstGeom prst="rect">
            <a:avLst/>
          </a:prstGeom>
          <a:noFill/>
          <a:ln>
            <a:noFill/>
          </a:ln>
        </p:spPr>
      </p:pic>
      <p:pic>
        <p:nvPicPr>
          <p:cNvPr id="672" name="Google Shape;672;p4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675206" y="1268016"/>
            <a:ext cx="1220885" cy="1861439"/>
          </a:xfrm>
          <a:prstGeom prst="rect">
            <a:avLst/>
          </a:prstGeom>
          <a:noFill/>
          <a:ln>
            <a:noFill/>
          </a:ln>
        </p:spPr>
      </p:pic>
      <p:pic>
        <p:nvPicPr>
          <p:cNvPr id="673" name="Google Shape;673;p47"/>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150979" y="1667220"/>
            <a:ext cx="844952" cy="844952"/>
          </a:xfrm>
          <a:prstGeom prst="rect">
            <a:avLst/>
          </a:prstGeom>
          <a:noFill/>
          <a:ln>
            <a:noFill/>
          </a:ln>
        </p:spPr>
      </p:pic>
      <p:pic>
        <p:nvPicPr>
          <p:cNvPr id="674" name="Google Shape;674;p47"/>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318238" y="1157947"/>
            <a:ext cx="2281084" cy="1971508"/>
          </a:xfrm>
          <a:prstGeom prst="rect">
            <a:avLst/>
          </a:prstGeom>
          <a:noFill/>
          <a:ln>
            <a:noFill/>
          </a:ln>
        </p:spPr>
      </p:pic>
      <p:pic>
        <p:nvPicPr>
          <p:cNvPr id="675" name="Google Shape;675;p47"/>
          <p:cNvPicPr preferRelativeResize="0"/>
          <p:nvPr/>
        </p:nvPicPr>
        <p:blipFill rotWithShape="1">
          <a:blip r:embed="rId7">
            <a:alphaModFix/>
          </a:blip>
          <a:srcRect/>
          <a:stretch/>
        </p:blipFill>
        <p:spPr>
          <a:xfrm>
            <a:off x="1057743" y="3647377"/>
            <a:ext cx="952500" cy="952500"/>
          </a:xfrm>
          <a:prstGeom prst="rect">
            <a:avLst/>
          </a:prstGeom>
          <a:noFill/>
          <a:ln>
            <a:noFill/>
          </a:ln>
        </p:spPr>
      </p:pic>
      <p:sp>
        <p:nvSpPr>
          <p:cNvPr id="676" name="Google Shape;676;p47"/>
          <p:cNvSpPr txBox="1"/>
          <p:nvPr/>
        </p:nvSpPr>
        <p:spPr>
          <a:xfrm>
            <a:off x="6786240" y="880948"/>
            <a:ext cx="1345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Getting a stipend</a:t>
            </a:r>
            <a:endParaRPr sz="1100"/>
          </a:p>
        </p:txBody>
      </p:sp>
      <p:sp>
        <p:nvSpPr>
          <p:cNvPr id="677" name="Google Shape;677;p47"/>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48"/>
          <p:cNvPicPr preferRelativeResize="0"/>
          <p:nvPr/>
        </p:nvPicPr>
        <p:blipFill rotWithShape="1">
          <a:blip r:embed="rId3">
            <a:alphaModFix/>
          </a:blip>
          <a:srcRect/>
          <a:stretch/>
        </p:blipFill>
        <p:spPr>
          <a:xfrm>
            <a:off x="628650" y="1432367"/>
            <a:ext cx="1810687" cy="1309266"/>
          </a:xfrm>
          <a:prstGeom prst="rect">
            <a:avLst/>
          </a:prstGeom>
          <a:noFill/>
          <a:ln>
            <a:noFill/>
          </a:ln>
        </p:spPr>
      </p:pic>
      <p:pic>
        <p:nvPicPr>
          <p:cNvPr id="683" name="Google Shape;683;p4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575366" y="1667220"/>
            <a:ext cx="844952" cy="844952"/>
          </a:xfrm>
          <a:prstGeom prst="rect">
            <a:avLst/>
          </a:prstGeom>
          <a:noFill/>
          <a:ln>
            <a:noFill/>
          </a:ln>
        </p:spPr>
      </p:pic>
      <p:pic>
        <p:nvPicPr>
          <p:cNvPr id="684" name="Google Shape;684;p4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675206" y="1268016"/>
            <a:ext cx="1220885" cy="1861439"/>
          </a:xfrm>
          <a:prstGeom prst="rect">
            <a:avLst/>
          </a:prstGeom>
          <a:noFill/>
          <a:ln>
            <a:noFill/>
          </a:ln>
        </p:spPr>
      </p:pic>
      <p:pic>
        <p:nvPicPr>
          <p:cNvPr id="685" name="Google Shape;685;p4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150979" y="1667220"/>
            <a:ext cx="844952" cy="844952"/>
          </a:xfrm>
          <a:prstGeom prst="rect">
            <a:avLst/>
          </a:prstGeom>
          <a:noFill/>
          <a:ln>
            <a:noFill/>
          </a:ln>
        </p:spPr>
      </p:pic>
      <p:pic>
        <p:nvPicPr>
          <p:cNvPr id="686" name="Google Shape;686;p4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318238" y="1157947"/>
            <a:ext cx="2281084" cy="1971508"/>
          </a:xfrm>
          <a:prstGeom prst="rect">
            <a:avLst/>
          </a:prstGeom>
          <a:noFill/>
          <a:ln>
            <a:noFill/>
          </a:ln>
        </p:spPr>
      </p:pic>
      <p:pic>
        <p:nvPicPr>
          <p:cNvPr id="687" name="Google Shape;687;p48"/>
          <p:cNvPicPr preferRelativeResize="0"/>
          <p:nvPr/>
        </p:nvPicPr>
        <p:blipFill rotWithShape="1">
          <a:blip r:embed="rId7">
            <a:alphaModFix/>
          </a:blip>
          <a:srcRect/>
          <a:stretch/>
        </p:blipFill>
        <p:spPr>
          <a:xfrm>
            <a:off x="1057743" y="3647377"/>
            <a:ext cx="952500" cy="952500"/>
          </a:xfrm>
          <a:prstGeom prst="rect">
            <a:avLst/>
          </a:prstGeom>
          <a:noFill/>
          <a:ln>
            <a:noFill/>
          </a:ln>
        </p:spPr>
      </p:pic>
      <p:pic>
        <p:nvPicPr>
          <p:cNvPr id="688" name="Google Shape;688;p4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05265" y="2905983"/>
            <a:ext cx="1428208" cy="1904277"/>
          </a:xfrm>
          <a:prstGeom prst="rect">
            <a:avLst/>
          </a:prstGeom>
          <a:noFill/>
          <a:ln>
            <a:noFill/>
          </a:ln>
        </p:spPr>
      </p:pic>
      <p:pic>
        <p:nvPicPr>
          <p:cNvPr id="689" name="Google Shape;689;p4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521918" y="3754925"/>
            <a:ext cx="844952" cy="844952"/>
          </a:xfrm>
          <a:prstGeom prst="rect">
            <a:avLst/>
          </a:prstGeom>
          <a:noFill/>
          <a:ln>
            <a:noFill/>
          </a:ln>
        </p:spPr>
      </p:pic>
      <p:pic>
        <p:nvPicPr>
          <p:cNvPr id="690" name="Google Shape;690;p4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20190" y="3701151"/>
            <a:ext cx="844952" cy="844952"/>
          </a:xfrm>
          <a:prstGeom prst="rect">
            <a:avLst/>
          </a:prstGeom>
          <a:noFill/>
          <a:ln>
            <a:noFill/>
          </a:ln>
        </p:spPr>
      </p:pic>
      <p:sp>
        <p:nvSpPr>
          <p:cNvPr id="691" name="Google Shape;691;p48"/>
          <p:cNvSpPr txBox="1"/>
          <p:nvPr/>
        </p:nvSpPr>
        <p:spPr>
          <a:xfrm>
            <a:off x="1618775" y="4786375"/>
            <a:ext cx="2281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My advisor, Dr. Cartwright</a:t>
            </a:r>
            <a:endParaRPr sz="1100"/>
          </a:p>
        </p:txBody>
      </p:sp>
      <p:pic>
        <p:nvPicPr>
          <p:cNvPr id="692" name="Google Shape;692;p4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344916" y="3383118"/>
            <a:ext cx="1987753" cy="1534944"/>
          </a:xfrm>
          <a:prstGeom prst="rect">
            <a:avLst/>
          </a:prstGeom>
          <a:noFill/>
          <a:ln>
            <a:noFill/>
          </a:ln>
        </p:spPr>
      </p:pic>
      <p:pic>
        <p:nvPicPr>
          <p:cNvPr id="693" name="Google Shape;693;p4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051530" y="3432286"/>
            <a:ext cx="1951244" cy="1436608"/>
          </a:xfrm>
          <a:prstGeom prst="rect">
            <a:avLst/>
          </a:prstGeom>
          <a:noFill/>
          <a:ln>
            <a:noFill/>
          </a:ln>
        </p:spPr>
      </p:pic>
      <p:sp>
        <p:nvSpPr>
          <p:cNvPr id="694" name="Google Shape;694;p48"/>
          <p:cNvSpPr txBox="1"/>
          <p:nvPr/>
        </p:nvSpPr>
        <p:spPr>
          <a:xfrm>
            <a:off x="6786240" y="880948"/>
            <a:ext cx="1345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Getting a stipend</a:t>
            </a:r>
            <a:endParaRPr sz="1100"/>
          </a:p>
        </p:txBody>
      </p:sp>
      <p:sp>
        <p:nvSpPr>
          <p:cNvPr id="695" name="Google Shape;695;p4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800" b="1"/>
              <a:t>Applied to graduate programs</a:t>
            </a:r>
            <a:endParaRPr sz="2800" b="1"/>
          </a:p>
        </p:txBody>
      </p:sp>
      <p:sp>
        <p:nvSpPr>
          <p:cNvPr id="696" name="Google Shape;696;p48"/>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2" name="Google Shape;702;p49"/>
          <p:cNvPicPr preferRelativeResize="0"/>
          <p:nvPr/>
        </p:nvPicPr>
        <p:blipFill rotWithShape="1">
          <a:blip r:embed="rId3">
            <a:alphaModFix/>
          </a:blip>
          <a:srcRect/>
          <a:stretch/>
        </p:blipFill>
        <p:spPr>
          <a:xfrm>
            <a:off x="1245269" y="228470"/>
            <a:ext cx="6362216" cy="4684198"/>
          </a:xfrm>
          <a:prstGeom prst="rect">
            <a:avLst/>
          </a:prstGeom>
          <a:noFill/>
          <a:ln>
            <a:noFill/>
          </a:ln>
        </p:spPr>
      </p:pic>
      <p:sp>
        <p:nvSpPr>
          <p:cNvPr id="703" name="Google Shape;703;p49"/>
          <p:cNvSpPr txBox="1"/>
          <p:nvPr/>
        </p:nvSpPr>
        <p:spPr>
          <a:xfrm>
            <a:off x="75349" y="908222"/>
            <a:ext cx="856200" cy="623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“True” </a:t>
            </a:r>
            <a:endParaRPr sz="1100"/>
          </a:p>
          <a:p>
            <a:pPr marL="0" marR="0" lvl="0" indent="0" algn="l" rtl="0">
              <a:spcBef>
                <a:spcPts val="0"/>
              </a:spcBef>
              <a:spcAft>
                <a:spcPts val="0"/>
              </a:spcAft>
              <a:buNone/>
            </a:pPr>
            <a:r>
              <a:rPr lang="en" sz="1800">
                <a:solidFill>
                  <a:schemeClr val="dk1"/>
                </a:solidFill>
                <a:latin typeface="Calibri"/>
                <a:ea typeface="Calibri"/>
                <a:cs typeface="Calibri"/>
                <a:sym typeface="Calibri"/>
              </a:rPr>
              <a:t>jellyfish</a:t>
            </a:r>
            <a:endParaRPr sz="1100"/>
          </a:p>
        </p:txBody>
      </p:sp>
      <p:cxnSp>
        <p:nvCxnSpPr>
          <p:cNvPr id="704" name="Google Shape;704;p49"/>
          <p:cNvCxnSpPr/>
          <p:nvPr/>
        </p:nvCxnSpPr>
        <p:spPr>
          <a:xfrm rot="10800000" flipH="1">
            <a:off x="824813" y="676622"/>
            <a:ext cx="861900" cy="231600"/>
          </a:xfrm>
          <a:prstGeom prst="straightConnector1">
            <a:avLst/>
          </a:prstGeom>
          <a:noFill/>
          <a:ln w="28575" cap="flat" cmpd="sng">
            <a:solidFill>
              <a:srgbClr val="FF0000"/>
            </a:solidFill>
            <a:prstDash val="solid"/>
            <a:miter lim="800000"/>
            <a:headEnd type="none" w="sm" len="sm"/>
            <a:tailEnd type="triangle" w="med" len="med"/>
          </a:ln>
        </p:spPr>
      </p:cxnSp>
      <p:sp>
        <p:nvSpPr>
          <p:cNvPr id="705" name="Google Shape;705;p49"/>
          <p:cNvSpPr txBox="1"/>
          <p:nvPr/>
        </p:nvSpPr>
        <p:spPr>
          <a:xfrm>
            <a:off x="75349" y="4155343"/>
            <a:ext cx="1118400" cy="623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Sea</a:t>
            </a:r>
            <a:endParaRPr sz="1100"/>
          </a:p>
          <a:p>
            <a:pPr marL="0" marR="0" lvl="0" indent="0" algn="l" rtl="0">
              <a:spcBef>
                <a:spcPts val="0"/>
              </a:spcBef>
              <a:spcAft>
                <a:spcPts val="0"/>
              </a:spcAft>
              <a:buNone/>
            </a:pPr>
            <a:r>
              <a:rPr lang="en" sz="1800">
                <a:solidFill>
                  <a:schemeClr val="dk1"/>
                </a:solidFill>
                <a:latin typeface="Calibri"/>
                <a:ea typeface="Calibri"/>
                <a:cs typeface="Calibri"/>
                <a:sym typeface="Calibri"/>
              </a:rPr>
              <a:t>anemones</a:t>
            </a:r>
            <a:endParaRPr sz="1100"/>
          </a:p>
        </p:txBody>
      </p:sp>
      <p:cxnSp>
        <p:nvCxnSpPr>
          <p:cNvPr id="706" name="Google Shape;706;p49"/>
          <p:cNvCxnSpPr/>
          <p:nvPr/>
        </p:nvCxnSpPr>
        <p:spPr>
          <a:xfrm>
            <a:off x="752256" y="4370916"/>
            <a:ext cx="2229600" cy="0"/>
          </a:xfrm>
          <a:prstGeom prst="straightConnector1">
            <a:avLst/>
          </a:prstGeom>
          <a:noFill/>
          <a:ln w="28575" cap="flat" cmpd="sng">
            <a:solidFill>
              <a:srgbClr val="FF0000"/>
            </a:solidFill>
            <a:prstDash val="solid"/>
            <a:miter lim="800000"/>
            <a:headEnd type="none" w="sm" len="sm"/>
            <a:tailEnd type="triangle" w="med" len="med"/>
          </a:ln>
        </p:spPr>
      </p:cxnSp>
      <p:sp>
        <p:nvSpPr>
          <p:cNvPr id="707" name="Google Shape;707;p49"/>
          <p:cNvSpPr txBox="1"/>
          <p:nvPr/>
        </p:nvSpPr>
        <p:spPr>
          <a:xfrm>
            <a:off x="7817193" y="676532"/>
            <a:ext cx="7122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Corals</a:t>
            </a:r>
            <a:endParaRPr sz="1100"/>
          </a:p>
        </p:txBody>
      </p:sp>
      <p:cxnSp>
        <p:nvCxnSpPr>
          <p:cNvPr id="708" name="Google Shape;708;p49"/>
          <p:cNvCxnSpPr/>
          <p:nvPr/>
        </p:nvCxnSpPr>
        <p:spPr>
          <a:xfrm flipH="1">
            <a:off x="5285128" y="1034751"/>
            <a:ext cx="2888100" cy="3259200"/>
          </a:xfrm>
          <a:prstGeom prst="straightConnector1">
            <a:avLst/>
          </a:prstGeom>
          <a:noFill/>
          <a:ln w="28575" cap="flat" cmpd="sng">
            <a:solidFill>
              <a:srgbClr val="FF0000"/>
            </a:solidFill>
            <a:prstDash val="solid"/>
            <a:miter lim="800000"/>
            <a:headEnd type="none" w="sm" len="sm"/>
            <a:tailEnd type="triangle" w="med" len="med"/>
          </a:ln>
        </p:spPr>
      </p:cxnSp>
      <p:cxnSp>
        <p:nvCxnSpPr>
          <p:cNvPr id="709" name="Google Shape;709;p49"/>
          <p:cNvCxnSpPr>
            <a:stCxn id="707" idx="1"/>
          </p:cNvCxnSpPr>
          <p:nvPr/>
        </p:nvCxnSpPr>
        <p:spPr>
          <a:xfrm flipH="1">
            <a:off x="5791893" y="849632"/>
            <a:ext cx="2025300" cy="370200"/>
          </a:xfrm>
          <a:prstGeom prst="straightConnector1">
            <a:avLst/>
          </a:prstGeom>
          <a:noFill/>
          <a:ln w="28575" cap="flat" cmpd="sng">
            <a:solidFill>
              <a:srgbClr val="FF0000"/>
            </a:solidFill>
            <a:prstDash val="solid"/>
            <a:miter lim="800000"/>
            <a:headEnd type="none" w="sm" len="sm"/>
            <a:tailEnd type="triangle" w="med" len="med"/>
          </a:ln>
        </p:spPr>
      </p:cxnSp>
      <p:sp>
        <p:nvSpPr>
          <p:cNvPr id="710" name="Google Shape;710;p49"/>
          <p:cNvSpPr txBox="1"/>
          <p:nvPr/>
        </p:nvSpPr>
        <p:spPr>
          <a:xfrm>
            <a:off x="7817193" y="3405566"/>
            <a:ext cx="1347000" cy="9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i="1">
                <a:solidFill>
                  <a:schemeClr val="dk1"/>
                </a:solidFill>
                <a:latin typeface="Calibri"/>
                <a:ea typeface="Calibri"/>
                <a:cs typeface="Calibri"/>
                <a:sym typeface="Calibri"/>
              </a:rPr>
              <a:t>Hydra</a:t>
            </a:r>
            <a:r>
              <a:rPr lang="en" sz="1800">
                <a:solidFill>
                  <a:schemeClr val="dk1"/>
                </a:solidFill>
                <a:latin typeface="Calibri"/>
                <a:ea typeface="Calibri"/>
                <a:cs typeface="Calibri"/>
                <a:sym typeface="Calibri"/>
              </a:rPr>
              <a:t>: </a:t>
            </a:r>
            <a:endParaRPr sz="1100"/>
          </a:p>
          <a:p>
            <a:pPr marL="0" marR="0" lvl="0" indent="0" algn="l" rtl="0">
              <a:spcBef>
                <a:spcPts val="0"/>
              </a:spcBef>
              <a:spcAft>
                <a:spcPts val="0"/>
              </a:spcAft>
              <a:buNone/>
            </a:pPr>
            <a:r>
              <a:rPr lang="en" sz="1800">
                <a:solidFill>
                  <a:schemeClr val="dk1"/>
                </a:solidFill>
                <a:latin typeface="Calibri"/>
                <a:ea typeface="Calibri"/>
                <a:cs typeface="Calibri"/>
                <a:sym typeface="Calibri"/>
              </a:rPr>
              <a:t>A model for </a:t>
            </a:r>
            <a:endParaRPr sz="1100"/>
          </a:p>
          <a:p>
            <a:pPr marL="0" marR="0" lvl="0" indent="0" algn="l" rtl="0">
              <a:spcBef>
                <a:spcPts val="0"/>
              </a:spcBef>
              <a:spcAft>
                <a:spcPts val="0"/>
              </a:spcAft>
              <a:buNone/>
            </a:pPr>
            <a:r>
              <a:rPr lang="en" sz="1800">
                <a:solidFill>
                  <a:schemeClr val="dk1"/>
                </a:solidFill>
                <a:latin typeface="Calibri"/>
                <a:ea typeface="Calibri"/>
                <a:cs typeface="Calibri"/>
                <a:sym typeface="Calibri"/>
              </a:rPr>
              <a:t>regeneration</a:t>
            </a:r>
            <a:endParaRPr sz="1100"/>
          </a:p>
        </p:txBody>
      </p:sp>
      <p:cxnSp>
        <p:nvCxnSpPr>
          <p:cNvPr id="711" name="Google Shape;711;p49"/>
          <p:cNvCxnSpPr/>
          <p:nvPr/>
        </p:nvCxnSpPr>
        <p:spPr>
          <a:xfrm flipH="1">
            <a:off x="6729093" y="4035374"/>
            <a:ext cx="1088100" cy="183900"/>
          </a:xfrm>
          <a:prstGeom prst="straightConnector1">
            <a:avLst/>
          </a:prstGeom>
          <a:noFill/>
          <a:ln w="28575" cap="flat" cmpd="sng">
            <a:solidFill>
              <a:srgbClr val="FF0000"/>
            </a:solidFill>
            <a:prstDash val="solid"/>
            <a:miter lim="800000"/>
            <a:headEnd type="none" w="sm" len="sm"/>
            <a:tailEnd type="triangle" w="med" len="med"/>
          </a:ln>
        </p:spPr>
      </p:cxnSp>
      <p:sp>
        <p:nvSpPr>
          <p:cNvPr id="712" name="Google Shape;712;p49"/>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graphicFrame>
        <p:nvGraphicFramePr>
          <p:cNvPr id="718" name="Google Shape;718;p50"/>
          <p:cNvGraphicFramePr/>
          <p:nvPr/>
        </p:nvGraphicFramePr>
        <p:xfrm>
          <a:off x="337625" y="1120305"/>
          <a:ext cx="3000000" cy="3000000"/>
        </p:xfrm>
        <a:graphic>
          <a:graphicData uri="http://schemas.openxmlformats.org/drawingml/2006/table">
            <a:tbl>
              <a:tblPr firstRow="1" bandRow="1">
                <a:noFill/>
                <a:tableStyleId>{06F05359-F99E-4D4D-B51E-076FC5444932}</a:tableStyleId>
              </a:tblPr>
              <a:tblGrid>
                <a:gridCol w="3296275">
                  <a:extLst>
                    <a:ext uri="{9D8B030D-6E8A-4147-A177-3AD203B41FA5}">
                      <a16:colId xmlns:a16="http://schemas.microsoft.com/office/drawing/2014/main" val="20000"/>
                    </a:ext>
                  </a:extLst>
                </a:gridCol>
                <a:gridCol w="3296275">
                  <a:extLst>
                    <a:ext uri="{9D8B030D-6E8A-4147-A177-3AD203B41FA5}">
                      <a16:colId xmlns:a16="http://schemas.microsoft.com/office/drawing/2014/main" val="20001"/>
                    </a:ext>
                  </a:extLst>
                </a:gridCol>
              </a:tblGrid>
              <a:tr h="1143375">
                <a:tc>
                  <a:txBody>
                    <a:bodyPr/>
                    <a:lstStyle/>
                    <a:p>
                      <a:pPr marL="0" marR="0" lvl="0" indent="0" algn="l" rtl="0">
                        <a:spcBef>
                          <a:spcPts val="0"/>
                        </a:spcBef>
                        <a:spcAft>
                          <a:spcPts val="0"/>
                        </a:spcAft>
                        <a:buNone/>
                      </a:pP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301000">
                <a:tc>
                  <a:txBody>
                    <a:bodyPr/>
                    <a:lstStyle/>
                    <a:p>
                      <a:pPr marL="0" marR="0" lvl="0" indent="0" algn="l" rtl="0">
                        <a:spcBef>
                          <a:spcPts val="0"/>
                        </a:spcBef>
                        <a:spcAft>
                          <a:spcPts val="0"/>
                        </a:spcAft>
                        <a:buNone/>
                      </a:pPr>
                      <a:endParaRPr sz="1400"/>
                    </a:p>
                    <a:p>
                      <a:pPr marL="0" marR="0" lvl="0" indent="0" algn="l" rtl="0">
                        <a:spcBef>
                          <a:spcPts val="0"/>
                        </a:spcBef>
                        <a:spcAft>
                          <a:spcPts val="0"/>
                        </a:spcAft>
                        <a:buNone/>
                      </a:pP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301000">
                <a:tc>
                  <a:txBody>
                    <a:bodyPr/>
                    <a:lstStyle/>
                    <a:p>
                      <a:pPr marL="0" marR="0" lvl="0" indent="0" algn="l" rtl="0">
                        <a:spcBef>
                          <a:spcPts val="0"/>
                        </a:spcBef>
                        <a:spcAft>
                          <a:spcPts val="0"/>
                        </a:spcAft>
                        <a:buNone/>
                      </a:pP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19" name="Google Shape;719;p50"/>
          <p:cNvSpPr txBox="1">
            <a:spLocks noGrp="1"/>
          </p:cNvSpPr>
          <p:nvPr>
            <p:ph type="title"/>
          </p:nvPr>
        </p:nvSpPr>
        <p:spPr>
          <a:xfrm>
            <a:off x="337625" y="126133"/>
            <a:ext cx="82515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800"/>
              <a:t>My PhD: Three evolutionary innovations within Cnidaria, addressed with genome-scale data</a:t>
            </a:r>
            <a:r>
              <a:rPr lang="en" sz="1100"/>
              <a:t> </a:t>
            </a:r>
            <a:endParaRPr sz="1100"/>
          </a:p>
        </p:txBody>
      </p:sp>
      <p:sp>
        <p:nvSpPr>
          <p:cNvPr id="720" name="Google Shape;720;p50"/>
          <p:cNvSpPr txBox="1">
            <a:spLocks noGrp="1"/>
          </p:cNvSpPr>
          <p:nvPr>
            <p:ph type="body" idx="1"/>
          </p:nvPr>
        </p:nvSpPr>
        <p:spPr>
          <a:xfrm>
            <a:off x="412650" y="1451137"/>
            <a:ext cx="3380100" cy="3083700"/>
          </a:xfrm>
          <a:prstGeom prst="rect">
            <a:avLst/>
          </a:prstGeom>
          <a:noFill/>
          <a:ln>
            <a:noFill/>
          </a:ln>
        </p:spPr>
        <p:txBody>
          <a:bodyPr spcFirstLastPara="1" wrap="square" lIns="68575" tIns="34275" rIns="68575" bIns="34275" anchor="t" anchorCtr="0">
            <a:noAutofit/>
          </a:bodyPr>
          <a:lstStyle/>
          <a:p>
            <a:pPr marL="431800" marR="0" lvl="0" indent="-438150" algn="l" rtl="0">
              <a:lnSpc>
                <a:spcPct val="80000"/>
              </a:lnSpc>
              <a:spcBef>
                <a:spcPts val="0"/>
              </a:spcBef>
              <a:spcAft>
                <a:spcPts val="0"/>
              </a:spcAft>
              <a:buClr>
                <a:schemeClr val="dk1"/>
              </a:buClr>
              <a:buSzPts val="2500"/>
              <a:buFont typeface="Calibri"/>
              <a:buAutoNum type="romanUcPeriod"/>
            </a:pPr>
            <a:r>
              <a:rPr lang="en" sz="2500"/>
              <a:t>Parasitism</a:t>
            </a:r>
            <a:endParaRPr sz="1100"/>
          </a:p>
          <a:p>
            <a:pPr marL="431800" marR="0" lvl="0" indent="-279400" algn="l" rtl="0">
              <a:lnSpc>
                <a:spcPct val="80000"/>
              </a:lnSpc>
              <a:spcBef>
                <a:spcPts val="0"/>
              </a:spcBef>
              <a:spcAft>
                <a:spcPts val="0"/>
              </a:spcAft>
              <a:buClr>
                <a:schemeClr val="dk1"/>
              </a:buClr>
              <a:buSzPts val="2500"/>
              <a:buFont typeface="Calibri"/>
              <a:buNone/>
            </a:pPr>
            <a:endParaRPr sz="2500"/>
          </a:p>
          <a:p>
            <a:pPr marL="431800" marR="0" lvl="0" indent="-279400" algn="l" rtl="0">
              <a:lnSpc>
                <a:spcPct val="80000"/>
              </a:lnSpc>
              <a:spcBef>
                <a:spcPts val="0"/>
              </a:spcBef>
              <a:spcAft>
                <a:spcPts val="0"/>
              </a:spcAft>
              <a:buClr>
                <a:schemeClr val="dk1"/>
              </a:buClr>
              <a:buSzPts val="2500"/>
              <a:buFont typeface="Calibri"/>
              <a:buNone/>
            </a:pPr>
            <a:endParaRPr sz="2500"/>
          </a:p>
          <a:p>
            <a:pPr marL="431800" marR="0" lvl="0" indent="-438150" algn="l" rtl="0">
              <a:lnSpc>
                <a:spcPct val="80000"/>
              </a:lnSpc>
              <a:spcBef>
                <a:spcPts val="0"/>
              </a:spcBef>
              <a:spcAft>
                <a:spcPts val="0"/>
              </a:spcAft>
              <a:buClr>
                <a:schemeClr val="dk1"/>
              </a:buClr>
              <a:buSzPts val="2500"/>
              <a:buFont typeface="Calibri"/>
              <a:buAutoNum type="romanUcPeriod"/>
            </a:pPr>
            <a:r>
              <a:rPr lang="en" sz="2500"/>
              <a:t>Transition between solitary vs. colonial forms</a:t>
            </a:r>
            <a:endParaRPr sz="1100"/>
          </a:p>
          <a:p>
            <a:pPr marL="431800" marR="0" lvl="0" indent="-279400" algn="l" rtl="0">
              <a:lnSpc>
                <a:spcPct val="80000"/>
              </a:lnSpc>
              <a:spcBef>
                <a:spcPts val="0"/>
              </a:spcBef>
              <a:spcAft>
                <a:spcPts val="0"/>
              </a:spcAft>
              <a:buClr>
                <a:schemeClr val="dk1"/>
              </a:buClr>
              <a:buSzPts val="2500"/>
              <a:buFont typeface="Calibri"/>
              <a:buNone/>
            </a:pPr>
            <a:endParaRPr sz="2500"/>
          </a:p>
          <a:p>
            <a:pPr marL="431800" marR="0" lvl="0" indent="-279400" algn="l" rtl="0">
              <a:lnSpc>
                <a:spcPct val="80000"/>
              </a:lnSpc>
              <a:spcBef>
                <a:spcPts val="0"/>
              </a:spcBef>
              <a:spcAft>
                <a:spcPts val="0"/>
              </a:spcAft>
              <a:buClr>
                <a:schemeClr val="dk1"/>
              </a:buClr>
              <a:buSzPts val="2500"/>
              <a:buFont typeface="Calibri"/>
              <a:buNone/>
            </a:pPr>
            <a:endParaRPr sz="2500"/>
          </a:p>
          <a:p>
            <a:pPr marL="431800" marR="0" lvl="0" indent="-438150" algn="l" rtl="0">
              <a:lnSpc>
                <a:spcPct val="80000"/>
              </a:lnSpc>
              <a:spcBef>
                <a:spcPts val="0"/>
              </a:spcBef>
              <a:spcAft>
                <a:spcPts val="0"/>
              </a:spcAft>
              <a:buClr>
                <a:schemeClr val="dk1"/>
              </a:buClr>
              <a:buSzPts val="2500"/>
              <a:buFont typeface="Calibri"/>
              <a:buAutoNum type="romanUcPeriod"/>
            </a:pPr>
            <a:r>
              <a:rPr lang="en" sz="2500"/>
              <a:t>Freshwater tolerance</a:t>
            </a:r>
            <a:endParaRPr sz="1100"/>
          </a:p>
        </p:txBody>
      </p:sp>
      <p:pic>
        <p:nvPicPr>
          <p:cNvPr id="721" name="Google Shape;721;p50"/>
          <p:cNvPicPr preferRelativeResize="0"/>
          <p:nvPr/>
        </p:nvPicPr>
        <p:blipFill rotWithShape="1">
          <a:blip r:embed="rId3">
            <a:alphaModFix/>
          </a:blip>
          <a:srcRect/>
          <a:stretch/>
        </p:blipFill>
        <p:spPr>
          <a:xfrm rot="5400000">
            <a:off x="4800696" y="792479"/>
            <a:ext cx="1126164" cy="1800727"/>
          </a:xfrm>
          <a:prstGeom prst="rect">
            <a:avLst/>
          </a:prstGeom>
          <a:noFill/>
          <a:ln>
            <a:noFill/>
          </a:ln>
        </p:spPr>
      </p:pic>
      <p:pic>
        <p:nvPicPr>
          <p:cNvPr id="722" name="Google Shape;722;p5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463413" y="2301475"/>
            <a:ext cx="1800728" cy="1199735"/>
          </a:xfrm>
          <a:prstGeom prst="rect">
            <a:avLst/>
          </a:prstGeom>
          <a:noFill/>
          <a:ln>
            <a:noFill/>
          </a:ln>
        </p:spPr>
      </p:pic>
      <p:pic>
        <p:nvPicPr>
          <p:cNvPr id="723" name="Google Shape;723;p5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463413" y="3594502"/>
            <a:ext cx="1800728" cy="1216380"/>
          </a:xfrm>
          <a:prstGeom prst="rect">
            <a:avLst/>
          </a:prstGeom>
          <a:noFill/>
          <a:ln>
            <a:noFill/>
          </a:ln>
        </p:spPr>
      </p:pic>
      <p:sp>
        <p:nvSpPr>
          <p:cNvPr id="724" name="Google Shape;724;p50"/>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800"/>
              <a:t>These days…</a:t>
            </a:r>
            <a:endParaRPr sz="2800"/>
          </a:p>
        </p:txBody>
      </p:sp>
      <p:sp>
        <p:nvSpPr>
          <p:cNvPr id="730" name="Google Shape;730;p51"/>
          <p:cNvSpPr txBox="1">
            <a:spLocks noGrp="1"/>
          </p:cNvSpPr>
          <p:nvPr>
            <p:ph type="body" idx="1"/>
          </p:nvPr>
        </p:nvSpPr>
        <p:spPr>
          <a:xfrm>
            <a:off x="533159" y="1207249"/>
            <a:ext cx="4797000" cy="3263400"/>
          </a:xfrm>
          <a:prstGeom prst="rect">
            <a:avLst/>
          </a:prstGeom>
          <a:noFill/>
          <a:ln>
            <a:noFill/>
          </a:ln>
        </p:spPr>
        <p:txBody>
          <a:bodyPr spcFirstLastPara="1" wrap="square" lIns="68575" tIns="34275" rIns="68575" bIns="34275" anchor="t" anchorCtr="0">
            <a:noAutofit/>
          </a:bodyPr>
          <a:lstStyle/>
          <a:p>
            <a:pPr marL="177800" lvl="0" indent="-190500" algn="l" rtl="0">
              <a:lnSpc>
                <a:spcPct val="90000"/>
              </a:lnSpc>
              <a:spcBef>
                <a:spcPts val="0"/>
              </a:spcBef>
              <a:spcAft>
                <a:spcPts val="0"/>
              </a:spcAft>
              <a:buClr>
                <a:schemeClr val="dk1"/>
              </a:buClr>
              <a:buSzPts val="2400"/>
              <a:buChar char="●"/>
            </a:pPr>
            <a:r>
              <a:rPr lang="en" sz="2400"/>
              <a:t>Postdoctoral Fellow in Computational and Evolutionary Genomics at the National Human Genome Institute </a:t>
            </a:r>
            <a:endParaRPr sz="2400"/>
          </a:p>
          <a:p>
            <a:pPr marL="520700" lvl="1" indent="-63500" algn="l" rtl="0">
              <a:lnSpc>
                <a:spcPct val="90000"/>
              </a:lnSpc>
              <a:spcBef>
                <a:spcPts val="400"/>
              </a:spcBef>
              <a:spcAft>
                <a:spcPts val="1600"/>
              </a:spcAft>
              <a:buClr>
                <a:schemeClr val="dk1"/>
              </a:buClr>
              <a:buSzPts val="1800"/>
              <a:buNone/>
            </a:pPr>
            <a:endParaRPr sz="1100"/>
          </a:p>
        </p:txBody>
      </p:sp>
      <p:pic>
        <p:nvPicPr>
          <p:cNvPr id="731" name="Google Shape;731;p51"/>
          <p:cNvPicPr preferRelativeResize="0"/>
          <p:nvPr/>
        </p:nvPicPr>
        <p:blipFill rotWithShape="1">
          <a:blip r:embed="rId3">
            <a:alphaModFix/>
          </a:blip>
          <a:srcRect/>
          <a:stretch/>
        </p:blipFill>
        <p:spPr>
          <a:xfrm>
            <a:off x="4835324" y="273844"/>
            <a:ext cx="3923094" cy="813324"/>
          </a:xfrm>
          <a:prstGeom prst="rect">
            <a:avLst/>
          </a:prstGeom>
          <a:noFill/>
          <a:ln>
            <a:noFill/>
          </a:ln>
        </p:spPr>
      </p:pic>
      <p:pic>
        <p:nvPicPr>
          <p:cNvPr id="732" name="Google Shape;732;p5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62264" y="1268016"/>
            <a:ext cx="2179812" cy="1309704"/>
          </a:xfrm>
          <a:prstGeom prst="rect">
            <a:avLst/>
          </a:prstGeom>
          <a:noFill/>
          <a:ln>
            <a:noFill/>
          </a:ln>
        </p:spPr>
      </p:pic>
      <p:pic>
        <p:nvPicPr>
          <p:cNvPr id="733" name="Google Shape;733;p5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262264" y="3388420"/>
            <a:ext cx="2348576" cy="1565718"/>
          </a:xfrm>
          <a:prstGeom prst="rect">
            <a:avLst/>
          </a:prstGeom>
          <a:noFill/>
          <a:ln>
            <a:noFill/>
          </a:ln>
        </p:spPr>
      </p:pic>
      <p:pic>
        <p:nvPicPr>
          <p:cNvPr id="734" name="Google Shape;734;p5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929694" y="2543467"/>
            <a:ext cx="844952" cy="844952"/>
          </a:xfrm>
          <a:prstGeom prst="rect">
            <a:avLst/>
          </a:prstGeom>
          <a:noFill/>
          <a:ln>
            <a:noFill/>
          </a:ln>
        </p:spPr>
      </p:pic>
      <p:sp>
        <p:nvSpPr>
          <p:cNvPr id="735" name="Google Shape;735;p51"/>
          <p:cNvSpPr txBox="1"/>
          <p:nvPr/>
        </p:nvSpPr>
        <p:spPr>
          <a:xfrm>
            <a:off x="948175" y="2382900"/>
            <a:ext cx="4615800" cy="2318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800"/>
              </a:spcBef>
              <a:spcAft>
                <a:spcPts val="0"/>
              </a:spcAft>
              <a:buNone/>
            </a:pPr>
            <a:endParaRPr sz="1100">
              <a:solidFill>
                <a:schemeClr val="dk1"/>
              </a:solidFill>
              <a:latin typeface="Calibri"/>
              <a:ea typeface="Calibri"/>
              <a:cs typeface="Calibri"/>
              <a:sym typeface="Calibri"/>
            </a:endParaRPr>
          </a:p>
          <a:p>
            <a:pPr marL="520700" lvl="1" indent="-177800" algn="l" rtl="0">
              <a:lnSpc>
                <a:spcPct val="80000"/>
              </a:lnSpc>
              <a:spcBef>
                <a:spcPts val="400"/>
              </a:spcBef>
              <a:spcAft>
                <a:spcPts val="0"/>
              </a:spcAft>
              <a:buClr>
                <a:schemeClr val="dk1"/>
              </a:buClr>
              <a:buSzPts val="1800"/>
              <a:buChar char="•"/>
            </a:pPr>
            <a:r>
              <a:rPr lang="en" sz="1800">
                <a:solidFill>
                  <a:schemeClr val="dk1"/>
                </a:solidFill>
                <a:latin typeface="Calibri"/>
                <a:ea typeface="Calibri"/>
                <a:cs typeface="Calibri"/>
                <a:sym typeface="Calibri"/>
              </a:rPr>
              <a:t>Can invertebrates serve as genomic models for human phenotypes and diseases? </a:t>
            </a:r>
            <a:endParaRPr sz="1800">
              <a:solidFill>
                <a:schemeClr val="dk1"/>
              </a:solidFill>
              <a:latin typeface="Calibri"/>
              <a:ea typeface="Calibri"/>
              <a:cs typeface="Calibri"/>
              <a:sym typeface="Calibri"/>
            </a:endParaRPr>
          </a:p>
          <a:p>
            <a:pPr marL="520700" lvl="1" indent="-63500" algn="l" rtl="0">
              <a:lnSpc>
                <a:spcPct val="80000"/>
              </a:lnSpc>
              <a:spcBef>
                <a:spcPts val="400"/>
              </a:spcBef>
              <a:spcAft>
                <a:spcPts val="0"/>
              </a:spcAft>
              <a:buNone/>
            </a:pPr>
            <a:endParaRPr sz="1800">
              <a:solidFill>
                <a:schemeClr val="dk1"/>
              </a:solidFill>
              <a:latin typeface="Calibri"/>
              <a:ea typeface="Calibri"/>
              <a:cs typeface="Calibri"/>
              <a:sym typeface="Calibri"/>
            </a:endParaRPr>
          </a:p>
          <a:p>
            <a:pPr marL="520700" lvl="1" indent="-177800" algn="l" rtl="0">
              <a:lnSpc>
                <a:spcPct val="80000"/>
              </a:lnSpc>
              <a:spcBef>
                <a:spcPts val="400"/>
              </a:spcBef>
              <a:spcAft>
                <a:spcPts val="0"/>
              </a:spcAft>
              <a:buClr>
                <a:schemeClr val="dk1"/>
              </a:buClr>
              <a:buSzPts val="1800"/>
              <a:buChar char="•"/>
            </a:pPr>
            <a:r>
              <a:rPr lang="en" sz="1800">
                <a:solidFill>
                  <a:schemeClr val="dk1"/>
                </a:solidFill>
                <a:latin typeface="Calibri"/>
                <a:ea typeface="Calibri"/>
                <a:cs typeface="Calibri"/>
                <a:sym typeface="Calibri"/>
              </a:rPr>
              <a:t>What can we learn by making really high- quality genome assemblies and comparing them? </a:t>
            </a:r>
            <a:endParaRPr sz="1800">
              <a:solidFill>
                <a:schemeClr val="dk1"/>
              </a:solidFill>
              <a:latin typeface="Calibri"/>
              <a:ea typeface="Calibri"/>
              <a:cs typeface="Calibri"/>
              <a:sym typeface="Calibri"/>
            </a:endParaRPr>
          </a:p>
          <a:p>
            <a:pPr marL="520700" lvl="1" indent="-63500" algn="l" rtl="0">
              <a:lnSpc>
                <a:spcPct val="80000"/>
              </a:lnSpc>
              <a:spcBef>
                <a:spcPts val="400"/>
              </a:spcBef>
              <a:spcAft>
                <a:spcPts val="0"/>
              </a:spcAft>
              <a:buNone/>
            </a:pPr>
            <a:endParaRPr sz="1800">
              <a:solidFill>
                <a:schemeClr val="dk1"/>
              </a:solidFill>
              <a:latin typeface="Calibri"/>
              <a:ea typeface="Calibri"/>
              <a:cs typeface="Calibri"/>
              <a:sym typeface="Calibri"/>
            </a:endParaRPr>
          </a:p>
          <a:p>
            <a:pPr marL="520700" lvl="1" indent="-177800" algn="l" rtl="0">
              <a:lnSpc>
                <a:spcPct val="80000"/>
              </a:lnSpc>
              <a:spcBef>
                <a:spcPts val="400"/>
              </a:spcBef>
              <a:spcAft>
                <a:spcPts val="0"/>
              </a:spcAft>
              <a:buClr>
                <a:schemeClr val="dk1"/>
              </a:buClr>
              <a:buSzPts val="1800"/>
              <a:buChar char="•"/>
            </a:pPr>
            <a:r>
              <a:rPr lang="en" sz="1800">
                <a:solidFill>
                  <a:schemeClr val="dk1"/>
                </a:solidFill>
                <a:latin typeface="Calibri"/>
                <a:ea typeface="Calibri"/>
                <a:cs typeface="Calibri"/>
                <a:sym typeface="Calibri"/>
              </a:rPr>
              <a:t>Making these resources publicly available </a:t>
            </a:r>
            <a:endParaRPr sz="1800"/>
          </a:p>
        </p:txBody>
      </p:sp>
      <p:sp>
        <p:nvSpPr>
          <p:cNvPr id="736" name="Google Shape;736;p51"/>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0"/>
        <p:cNvGrpSpPr/>
        <p:nvPr/>
      </p:nvGrpSpPr>
      <p:grpSpPr>
        <a:xfrm>
          <a:off x="0" y="0"/>
          <a:ext cx="0" cy="0"/>
          <a:chOff x="0" y="0"/>
          <a:chExt cx="0" cy="0"/>
        </a:xfrm>
      </p:grpSpPr>
      <p:sp>
        <p:nvSpPr>
          <p:cNvPr id="741" name="Google Shape;741;p52"/>
          <p:cNvSpPr/>
          <p:nvPr/>
        </p:nvSpPr>
        <p:spPr>
          <a:xfrm>
            <a:off x="4281679" y="0"/>
            <a:ext cx="4862400" cy="5143500"/>
          </a:xfrm>
          <a:prstGeom prst="rect">
            <a:avLst/>
          </a:prstGeom>
          <a:gradFill>
            <a:gsLst>
              <a:gs pos="0">
                <a:srgbClr val="4472C3">
                  <a:alpha val="81960"/>
                </a:srgbClr>
              </a:gs>
              <a:gs pos="25000">
                <a:srgbClr val="4472C4">
                  <a:alpha val="60000"/>
                </a:srgbClr>
              </a:gs>
              <a:gs pos="94000">
                <a:srgbClr val="AEABAB"/>
              </a:gs>
              <a:gs pos="100000">
                <a:srgbClr val="AEABAB"/>
              </a:gs>
            </a:gsLst>
            <a:lin ang="4199895"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742" name="Google Shape;742;p5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743" name="Google Shape;743;p52"/>
          <p:cNvSpPr txBox="1">
            <a:spLocks noGrp="1"/>
          </p:cNvSpPr>
          <p:nvPr>
            <p:ph type="title"/>
          </p:nvPr>
        </p:nvSpPr>
        <p:spPr>
          <a:xfrm>
            <a:off x="146373" y="-8358"/>
            <a:ext cx="4739100" cy="1090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000000"/>
              </a:buClr>
              <a:buSzPts val="2700"/>
              <a:buFont typeface="Calibri"/>
              <a:buNone/>
            </a:pPr>
            <a:r>
              <a:rPr lang="en" sz="2700" i="1">
                <a:solidFill>
                  <a:srgbClr val="000000"/>
                </a:solidFill>
              </a:rPr>
              <a:t>Hydractinia</a:t>
            </a:r>
            <a:endParaRPr sz="2700">
              <a:solidFill>
                <a:srgbClr val="000000"/>
              </a:solidFill>
            </a:endParaRPr>
          </a:p>
        </p:txBody>
      </p:sp>
      <p:sp>
        <p:nvSpPr>
          <p:cNvPr id="744" name="Google Shape;744;p52"/>
          <p:cNvSpPr/>
          <p:nvPr/>
        </p:nvSpPr>
        <p:spPr>
          <a:xfrm>
            <a:off x="4567227" y="2220515"/>
            <a:ext cx="2001600" cy="2001600"/>
          </a:xfrm>
          <a:prstGeom prst="ellipse">
            <a:avLst/>
          </a:prstGeom>
          <a:solidFill>
            <a:srgbClr val="FFFFFF"/>
          </a:solidFill>
          <a:ln w="12700" cap="flat" cmpd="sng">
            <a:solidFill>
              <a:srgbClr val="B3C6E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5" name="Google Shape;745;p52"/>
          <p:cNvSpPr/>
          <p:nvPr/>
        </p:nvSpPr>
        <p:spPr>
          <a:xfrm>
            <a:off x="6117761" y="1"/>
            <a:ext cx="3026240" cy="2571110"/>
          </a:xfrm>
          <a:custGeom>
            <a:avLst/>
            <a:gdLst/>
            <a:ahLst/>
            <a:cxnLst/>
            <a:rect l="l" t="t" r="r" b="b"/>
            <a:pathLst>
              <a:path w="4034987" h="3428147" extrusionOk="0">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w="12700" cap="flat" cmpd="sng">
            <a:solidFill>
              <a:srgbClr val="B3C6E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746" name="Google Shape;746;p5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762599" y="2752750"/>
            <a:ext cx="1610818" cy="1091328"/>
          </a:xfrm>
          <a:prstGeom prst="rect">
            <a:avLst/>
          </a:prstGeom>
          <a:noFill/>
          <a:ln>
            <a:noFill/>
          </a:ln>
        </p:spPr>
      </p:pic>
      <p:sp>
        <p:nvSpPr>
          <p:cNvPr id="747" name="Google Shape;747;p52"/>
          <p:cNvSpPr/>
          <p:nvPr/>
        </p:nvSpPr>
        <p:spPr>
          <a:xfrm>
            <a:off x="6794348" y="3193927"/>
            <a:ext cx="2349994" cy="1949856"/>
          </a:xfrm>
          <a:custGeom>
            <a:avLst/>
            <a:gdLst/>
            <a:ahLst/>
            <a:cxnLst/>
            <a:rect l="l" t="t" r="r" b="b"/>
            <a:pathLst>
              <a:path w="3061881" h="2540529" extrusionOk="0">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w="12700" cap="flat" cmpd="sng">
            <a:solidFill>
              <a:srgbClr val="B3C6E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8" name="Google Shape;748;p52"/>
          <p:cNvSpPr txBox="1">
            <a:spLocks noGrp="1"/>
          </p:cNvSpPr>
          <p:nvPr>
            <p:ph type="body" idx="1"/>
          </p:nvPr>
        </p:nvSpPr>
        <p:spPr>
          <a:xfrm>
            <a:off x="220624" y="921425"/>
            <a:ext cx="4665000" cy="4020600"/>
          </a:xfrm>
          <a:prstGeom prst="rect">
            <a:avLst/>
          </a:prstGeom>
          <a:noFill/>
          <a:ln>
            <a:noFill/>
          </a:ln>
        </p:spPr>
        <p:txBody>
          <a:bodyPr spcFirstLastPara="1" wrap="square" lIns="68575" tIns="34275" rIns="68575" bIns="34275" anchor="t" anchorCtr="0">
            <a:noAutofit/>
          </a:bodyPr>
          <a:lstStyle/>
          <a:p>
            <a:pPr marL="177800" lvl="0" indent="-203200" algn="l" rtl="0">
              <a:lnSpc>
                <a:spcPct val="90000"/>
              </a:lnSpc>
              <a:spcBef>
                <a:spcPts val="0"/>
              </a:spcBef>
              <a:spcAft>
                <a:spcPts val="0"/>
              </a:spcAft>
              <a:buClr>
                <a:schemeClr val="dk1"/>
              </a:buClr>
              <a:buSzPts val="2200"/>
              <a:buFont typeface="Calibri"/>
              <a:buChar char="●"/>
            </a:pPr>
            <a:r>
              <a:rPr lang="en" sz="2200">
                <a:latin typeface="Calibri"/>
                <a:ea typeface="Calibri"/>
                <a:cs typeface="Calibri"/>
                <a:sym typeface="Calibri"/>
              </a:rPr>
              <a:t>Colonial marine cnidarian that grows on the surface of gastropod shells inhabited by hermit crabs </a:t>
            </a:r>
            <a:endParaRPr sz="2200">
              <a:latin typeface="Calibri"/>
              <a:ea typeface="Calibri"/>
              <a:cs typeface="Calibri"/>
              <a:sym typeface="Calibri"/>
            </a:endParaRPr>
          </a:p>
          <a:p>
            <a:pPr marL="177800" lvl="0" indent="0" algn="l" rtl="0">
              <a:lnSpc>
                <a:spcPct val="90000"/>
              </a:lnSpc>
              <a:spcBef>
                <a:spcPts val="800"/>
              </a:spcBef>
              <a:spcAft>
                <a:spcPts val="0"/>
              </a:spcAft>
              <a:buNone/>
            </a:pPr>
            <a:endParaRPr sz="2200">
              <a:latin typeface="Calibri"/>
              <a:ea typeface="Calibri"/>
              <a:cs typeface="Calibri"/>
              <a:sym typeface="Calibri"/>
            </a:endParaRPr>
          </a:p>
          <a:p>
            <a:pPr marL="177800" lvl="0" indent="-203200" algn="l" rtl="0">
              <a:lnSpc>
                <a:spcPct val="90000"/>
              </a:lnSpc>
              <a:spcBef>
                <a:spcPts val="800"/>
              </a:spcBef>
              <a:spcAft>
                <a:spcPts val="0"/>
              </a:spcAft>
              <a:buClr>
                <a:schemeClr val="dk1"/>
              </a:buClr>
              <a:buSzPts val="2200"/>
              <a:buFont typeface="Calibri"/>
              <a:buChar char="●"/>
            </a:pPr>
            <a:r>
              <a:rPr lang="en" sz="2200">
                <a:latin typeface="Calibri"/>
                <a:ea typeface="Calibri"/>
                <a:cs typeface="Calibri"/>
                <a:sym typeface="Calibri"/>
              </a:rPr>
              <a:t>Excellent model for regeneration, </a:t>
            </a:r>
            <a:br>
              <a:rPr lang="en" sz="2200">
                <a:latin typeface="Calibri"/>
                <a:ea typeface="Calibri"/>
                <a:cs typeface="Calibri"/>
                <a:sym typeface="Calibri"/>
              </a:rPr>
            </a:br>
            <a:r>
              <a:rPr lang="en" sz="2200">
                <a:latin typeface="Calibri"/>
                <a:ea typeface="Calibri"/>
                <a:cs typeface="Calibri"/>
                <a:sym typeface="Calibri"/>
              </a:rPr>
              <a:t>immune system evolution, and stem cell biology</a:t>
            </a:r>
            <a:br>
              <a:rPr lang="en" sz="2200">
                <a:latin typeface="Calibri"/>
                <a:ea typeface="Calibri"/>
                <a:cs typeface="Calibri"/>
                <a:sym typeface="Calibri"/>
              </a:rPr>
            </a:br>
            <a:r>
              <a:rPr lang="en" sz="2200">
                <a:latin typeface="Calibri"/>
                <a:ea typeface="Calibri"/>
                <a:cs typeface="Calibri"/>
                <a:sym typeface="Calibri"/>
              </a:rPr>
              <a:t> </a:t>
            </a:r>
            <a:endParaRPr sz="2200">
              <a:latin typeface="Calibri"/>
              <a:ea typeface="Calibri"/>
              <a:cs typeface="Calibri"/>
              <a:sym typeface="Calibri"/>
            </a:endParaRPr>
          </a:p>
          <a:p>
            <a:pPr marL="177800" lvl="0" indent="-203200" algn="l" rtl="0">
              <a:lnSpc>
                <a:spcPct val="90000"/>
              </a:lnSpc>
              <a:spcBef>
                <a:spcPts val="800"/>
              </a:spcBef>
              <a:spcAft>
                <a:spcPts val="1600"/>
              </a:spcAft>
              <a:buClr>
                <a:schemeClr val="dk1"/>
              </a:buClr>
              <a:buSzPts val="2200"/>
              <a:buFont typeface="Calibri"/>
              <a:buChar char="●"/>
            </a:pPr>
            <a:r>
              <a:rPr lang="en" sz="2200">
                <a:latin typeface="Calibri"/>
                <a:ea typeface="Calibri"/>
                <a:cs typeface="Calibri"/>
                <a:sym typeface="Calibri"/>
              </a:rPr>
              <a:t>CRISPR and other molecular tools</a:t>
            </a:r>
            <a:endParaRPr sz="2200">
              <a:latin typeface="Calibri"/>
              <a:ea typeface="Calibri"/>
              <a:cs typeface="Calibri"/>
              <a:sym typeface="Calibri"/>
            </a:endParaRPr>
          </a:p>
        </p:txBody>
      </p:sp>
      <p:grpSp>
        <p:nvGrpSpPr>
          <p:cNvPr id="749" name="Google Shape;749;p52"/>
          <p:cNvGrpSpPr/>
          <p:nvPr/>
        </p:nvGrpSpPr>
        <p:grpSpPr>
          <a:xfrm>
            <a:off x="4850164" y="211921"/>
            <a:ext cx="3900487" cy="1778018"/>
            <a:chOff x="2000250" y="1452010"/>
            <a:chExt cx="5200650" cy="2370690"/>
          </a:xfrm>
        </p:grpSpPr>
        <p:pic>
          <p:nvPicPr>
            <p:cNvPr id="750" name="Google Shape;750;p52"/>
            <p:cNvPicPr preferRelativeResize="0"/>
            <p:nvPr/>
          </p:nvPicPr>
          <p:blipFill rotWithShape="1">
            <a:blip r:embed="rId5">
              <a:alphaModFix/>
            </a:blip>
            <a:srcRect/>
            <a:stretch/>
          </p:blipFill>
          <p:spPr>
            <a:xfrm>
              <a:off x="2000250" y="1452010"/>
              <a:ext cx="1075891" cy="236488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grpSp>
          <p:nvGrpSpPr>
            <p:cNvPr id="751" name="Google Shape;751;p52"/>
            <p:cNvGrpSpPr/>
            <p:nvPr/>
          </p:nvGrpSpPr>
          <p:grpSpPr>
            <a:xfrm>
              <a:off x="3421693" y="1456145"/>
              <a:ext cx="3779207" cy="2366555"/>
              <a:chOff x="3038258" y="1941527"/>
              <a:chExt cx="5038942" cy="3155407"/>
            </a:xfrm>
          </p:grpSpPr>
          <p:pic>
            <p:nvPicPr>
              <p:cNvPr id="752" name="Google Shape;752;p5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038258" y="1941527"/>
                <a:ext cx="5038942" cy="3155407"/>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753" name="Google Shape;753;p52"/>
              <p:cNvSpPr/>
              <p:nvPr/>
            </p:nvSpPr>
            <p:spPr>
              <a:xfrm>
                <a:off x="3048000" y="1981200"/>
                <a:ext cx="276600" cy="355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spcBef>
                    <a:spcPts val="0"/>
                  </a:spcBef>
                  <a:spcAft>
                    <a:spcPts val="0"/>
                  </a:spcAft>
                  <a:buNone/>
                </a:pPr>
                <a:endParaRPr sz="1400">
                  <a:solidFill>
                    <a:schemeClr val="dk1"/>
                  </a:solidFill>
                  <a:latin typeface="Times"/>
                  <a:ea typeface="Times"/>
                  <a:cs typeface="Times"/>
                  <a:sym typeface="Times"/>
                </a:endParaRPr>
              </a:p>
            </p:txBody>
          </p:sp>
        </p:grpSp>
      </p:grpSp>
      <p:pic>
        <p:nvPicPr>
          <p:cNvPr id="754" name="Google Shape;754;p52"/>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935646" y="3562520"/>
            <a:ext cx="2067058" cy="1379505"/>
          </a:xfrm>
          <a:prstGeom prst="rect">
            <a:avLst/>
          </a:prstGeom>
          <a:noFill/>
          <a:ln w="9525" cap="flat" cmpd="sng">
            <a:solidFill>
              <a:schemeClr val="dk1"/>
            </a:solidFill>
            <a:prstDash val="solid"/>
            <a:round/>
            <a:headEnd type="none" w="sm" len="sm"/>
            <a:tailEnd type="none" w="sm" len="sm"/>
          </a:ln>
          <a:effectLst>
            <a:outerShdw blurRad="50800" dist="76200" dir="2700000" algn="tl" rotWithShape="0">
              <a:srgbClr val="000000">
                <a:alpha val="40000"/>
              </a:srgbClr>
            </a:outerShdw>
          </a:effectLst>
        </p:spPr>
      </p:pic>
      <p:sp>
        <p:nvSpPr>
          <p:cNvPr id="755" name="Google Shape;755;p52"/>
          <p:cNvSpPr/>
          <p:nvPr/>
        </p:nvSpPr>
        <p:spPr>
          <a:xfrm>
            <a:off x="6161427" y="2030078"/>
            <a:ext cx="2650200" cy="1905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800">
                <a:solidFill>
                  <a:schemeClr val="dk1"/>
                </a:solidFill>
                <a:latin typeface="Libre Franklin"/>
                <a:ea typeface="Libre Franklin"/>
                <a:cs typeface="Libre Franklin"/>
                <a:sym typeface="Libre Franklin"/>
              </a:rPr>
              <a:t>Bradshaw et al., eLife 4: e05506 (2015</a:t>
            </a:r>
            <a:r>
              <a:rPr lang="en" sz="800">
                <a:solidFill>
                  <a:schemeClr val="lt1"/>
                </a:solidFill>
                <a:latin typeface="Libre Franklin"/>
                <a:ea typeface="Libre Franklin"/>
                <a:cs typeface="Libre Franklin"/>
                <a:sym typeface="Libre Franklin"/>
              </a:rPr>
              <a:t>)</a:t>
            </a:r>
            <a:endParaRPr sz="1100"/>
          </a:p>
        </p:txBody>
      </p:sp>
      <p:sp>
        <p:nvSpPr>
          <p:cNvPr id="756" name="Google Shape;756;p52"/>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3"/>
          <p:cNvSpPr txBox="1">
            <a:spLocks noGrp="1"/>
          </p:cNvSpPr>
          <p:nvPr>
            <p:ph type="ctrTitle"/>
          </p:nvPr>
        </p:nvSpPr>
        <p:spPr>
          <a:xfrm>
            <a:off x="311708" y="744575"/>
            <a:ext cx="8520600" cy="20526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100"/>
              <a:buFont typeface="Calibri"/>
              <a:buNone/>
            </a:pPr>
            <a:r>
              <a:rPr lang="en" sz="4100"/>
              <a:t>My workflow: Using Sequence Data to Inform Model Organism Choice</a:t>
            </a:r>
            <a:endParaRPr sz="1100"/>
          </a:p>
        </p:txBody>
      </p:sp>
      <p:sp>
        <p:nvSpPr>
          <p:cNvPr id="762" name="Google Shape;762;p53"/>
          <p:cNvSpPr txBox="1">
            <a:spLocks noGrp="1"/>
          </p:cNvSpPr>
          <p:nvPr>
            <p:ph type="subTitle" idx="1"/>
          </p:nvPr>
        </p:nvSpPr>
        <p:spPr>
          <a:xfrm>
            <a:off x="311700" y="2834125"/>
            <a:ext cx="8520600" cy="792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1800"/>
              <a:buNone/>
            </a:pPr>
            <a:endParaRPr sz="1100"/>
          </a:p>
        </p:txBody>
      </p:sp>
      <p:sp>
        <p:nvSpPr>
          <p:cNvPr id="763" name="Google Shape;76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54"/>
          <p:cNvSpPr txBox="1">
            <a:spLocks noGrp="1"/>
          </p:cNvSpPr>
          <p:nvPr>
            <p:ph type="body" idx="1"/>
          </p:nvPr>
        </p:nvSpPr>
        <p:spPr>
          <a:xfrm>
            <a:off x="544233" y="871501"/>
            <a:ext cx="4896300" cy="3272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endParaRPr sz="1100"/>
          </a:p>
          <a:p>
            <a:pPr marL="177800" lvl="0" indent="-177800" algn="l" rtl="0">
              <a:lnSpc>
                <a:spcPct val="90000"/>
              </a:lnSpc>
              <a:spcBef>
                <a:spcPts val="800"/>
              </a:spcBef>
              <a:spcAft>
                <a:spcPts val="0"/>
              </a:spcAft>
              <a:buClr>
                <a:schemeClr val="dk1"/>
              </a:buClr>
              <a:buSzPts val="2200"/>
              <a:buChar char="●"/>
            </a:pPr>
            <a:r>
              <a:rPr lang="en" sz="2200"/>
              <a:t>Logistical considerations</a:t>
            </a:r>
            <a:endParaRPr sz="2200"/>
          </a:p>
          <a:p>
            <a:pPr marL="177800" lvl="0" indent="-177800" algn="l" rtl="0">
              <a:lnSpc>
                <a:spcPct val="90000"/>
              </a:lnSpc>
              <a:spcBef>
                <a:spcPts val="800"/>
              </a:spcBef>
              <a:spcAft>
                <a:spcPts val="0"/>
              </a:spcAft>
              <a:buClr>
                <a:schemeClr val="dk1"/>
              </a:buClr>
              <a:buSzPts val="2200"/>
              <a:buChar char="●"/>
            </a:pPr>
            <a:r>
              <a:rPr lang="en" sz="2200"/>
              <a:t>Historical precedent</a:t>
            </a:r>
            <a:endParaRPr sz="2200"/>
          </a:p>
          <a:p>
            <a:pPr marL="177800" lvl="0" indent="-177800" algn="l" rtl="0">
              <a:lnSpc>
                <a:spcPct val="90000"/>
              </a:lnSpc>
              <a:spcBef>
                <a:spcPts val="800"/>
              </a:spcBef>
              <a:spcAft>
                <a:spcPts val="0"/>
              </a:spcAft>
              <a:buClr>
                <a:schemeClr val="dk1"/>
              </a:buClr>
              <a:buSzPts val="2200"/>
              <a:buChar char="●"/>
            </a:pPr>
            <a:r>
              <a:rPr lang="en" sz="2200"/>
              <a:t>General applicability to human biology</a:t>
            </a:r>
            <a:endParaRPr sz="2200"/>
          </a:p>
          <a:p>
            <a:pPr marL="177800" lvl="0" indent="-177800" algn="l" rtl="0">
              <a:lnSpc>
                <a:spcPct val="90000"/>
              </a:lnSpc>
              <a:spcBef>
                <a:spcPts val="800"/>
              </a:spcBef>
              <a:spcAft>
                <a:spcPts val="0"/>
              </a:spcAft>
              <a:buClr>
                <a:schemeClr val="dk1"/>
              </a:buClr>
              <a:buSzPts val="2200"/>
              <a:buChar char="●"/>
            </a:pPr>
            <a:r>
              <a:rPr lang="en" sz="2200"/>
              <a:t>Availability of genomic resources </a:t>
            </a:r>
            <a:endParaRPr sz="2200"/>
          </a:p>
          <a:p>
            <a:pPr marL="177800" lvl="0" indent="-177800" algn="l" rtl="0">
              <a:lnSpc>
                <a:spcPct val="90000"/>
              </a:lnSpc>
              <a:spcBef>
                <a:spcPts val="800"/>
              </a:spcBef>
              <a:spcAft>
                <a:spcPts val="0"/>
              </a:spcAft>
              <a:buClr>
                <a:schemeClr val="dk1"/>
              </a:buClr>
              <a:buSzPts val="2200"/>
              <a:buChar char="●"/>
            </a:pPr>
            <a:r>
              <a:rPr lang="en" sz="2200"/>
              <a:t>Specific applicability to human trait</a:t>
            </a:r>
            <a:endParaRPr sz="2200"/>
          </a:p>
          <a:p>
            <a:pPr marL="177800" lvl="0" indent="-38100" algn="l" rtl="0">
              <a:lnSpc>
                <a:spcPct val="90000"/>
              </a:lnSpc>
              <a:spcBef>
                <a:spcPts val="800"/>
              </a:spcBef>
              <a:spcAft>
                <a:spcPts val="0"/>
              </a:spcAft>
              <a:buClr>
                <a:schemeClr val="dk1"/>
              </a:buClr>
              <a:buSzPts val="2100"/>
              <a:buNone/>
            </a:pPr>
            <a:endParaRPr sz="2400"/>
          </a:p>
          <a:p>
            <a:pPr marL="177800" lvl="0" indent="-38100" algn="l" rtl="0">
              <a:lnSpc>
                <a:spcPct val="90000"/>
              </a:lnSpc>
              <a:spcBef>
                <a:spcPts val="800"/>
              </a:spcBef>
              <a:spcAft>
                <a:spcPts val="1600"/>
              </a:spcAft>
              <a:buClr>
                <a:schemeClr val="dk1"/>
              </a:buClr>
              <a:buSzPts val="2100"/>
              <a:buNone/>
            </a:pPr>
            <a:endParaRPr sz="1100"/>
          </a:p>
        </p:txBody>
      </p:sp>
      <p:sp>
        <p:nvSpPr>
          <p:cNvPr id="770" name="Google Shape;770;p54"/>
          <p:cNvSpPr txBox="1">
            <a:spLocks noGrp="1"/>
          </p:cNvSpPr>
          <p:nvPr>
            <p:ph type="title"/>
          </p:nvPr>
        </p:nvSpPr>
        <p:spPr>
          <a:xfrm>
            <a:off x="432053" y="27652"/>
            <a:ext cx="8280000" cy="1017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Calibri"/>
              <a:buNone/>
            </a:pPr>
            <a:r>
              <a:rPr lang="en" sz="2700"/>
              <a:t>How to choose a model organism</a:t>
            </a:r>
            <a:endParaRPr sz="1100"/>
          </a:p>
        </p:txBody>
      </p:sp>
      <p:sp>
        <p:nvSpPr>
          <p:cNvPr id="771" name="Google Shape;771;p54"/>
          <p:cNvSpPr txBox="1"/>
          <p:nvPr/>
        </p:nvSpPr>
        <p:spPr>
          <a:xfrm>
            <a:off x="544233" y="3648477"/>
            <a:ext cx="4737900" cy="9003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en" sz="1800">
                <a:solidFill>
                  <a:schemeClr val="dk1"/>
                </a:solidFill>
                <a:latin typeface="Calibri"/>
                <a:ea typeface="Calibri"/>
                <a:cs typeface="Calibri"/>
                <a:sym typeface="Calibri"/>
              </a:rPr>
              <a:t>Evolutionary Genomics Approach: How can we systematically search for many interesting genes in many organisms at once?</a:t>
            </a: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772" name="Google Shape;772;p5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863272" y="970380"/>
            <a:ext cx="1466397" cy="1827833"/>
          </a:xfrm>
          <a:prstGeom prst="rect">
            <a:avLst/>
          </a:prstGeom>
          <a:noFill/>
          <a:ln>
            <a:noFill/>
          </a:ln>
        </p:spPr>
      </p:pic>
      <p:pic>
        <p:nvPicPr>
          <p:cNvPr id="773" name="Google Shape;773;p5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299963" y="867027"/>
            <a:ext cx="1606456" cy="1788319"/>
          </a:xfrm>
          <a:prstGeom prst="rect">
            <a:avLst/>
          </a:prstGeom>
          <a:noFill/>
          <a:ln>
            <a:noFill/>
          </a:ln>
        </p:spPr>
      </p:pic>
      <p:pic>
        <p:nvPicPr>
          <p:cNvPr id="774" name="Google Shape;774;p5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468064" y="2571750"/>
            <a:ext cx="1438354" cy="2000545"/>
          </a:xfrm>
          <a:prstGeom prst="rect">
            <a:avLst/>
          </a:prstGeom>
          <a:noFill/>
          <a:ln>
            <a:noFill/>
          </a:ln>
        </p:spPr>
      </p:pic>
      <p:pic>
        <p:nvPicPr>
          <p:cNvPr id="775" name="Google Shape;775;p5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932928" y="2655346"/>
            <a:ext cx="1535139" cy="2000547"/>
          </a:xfrm>
          <a:prstGeom prst="rect">
            <a:avLst/>
          </a:prstGeom>
          <a:noFill/>
          <a:ln>
            <a:noFill/>
          </a:ln>
        </p:spPr>
      </p:pic>
      <p:sp>
        <p:nvSpPr>
          <p:cNvPr id="776" name="Google Shape;776;p54"/>
          <p:cNvSpPr/>
          <p:nvPr/>
        </p:nvSpPr>
        <p:spPr>
          <a:xfrm>
            <a:off x="594483" y="2655361"/>
            <a:ext cx="4795800" cy="810900"/>
          </a:xfrm>
          <a:prstGeom prst="rect">
            <a:avLst/>
          </a:prstGeom>
          <a:noFill/>
          <a:ln w="3810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77" name="Google Shape;777;p54"/>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p:nvPr/>
        </p:nvSpPr>
        <p:spPr>
          <a:xfrm>
            <a:off x="1171625" y="724586"/>
            <a:ext cx="2033100" cy="201000"/>
          </a:xfrm>
          <a:prstGeom prst="uturnArrow">
            <a:avLst>
              <a:gd name="adj1" fmla="val 0"/>
              <a:gd name="adj2" fmla="val 11709"/>
              <a:gd name="adj3" fmla="val 23418"/>
              <a:gd name="adj4" fmla="val 75000"/>
              <a:gd name="adj5" fmla="val 1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txBox="1"/>
          <p:nvPr/>
        </p:nvSpPr>
        <p:spPr>
          <a:xfrm>
            <a:off x="2335800" y="11282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Imagine Institute</a:t>
            </a:r>
            <a:endParaRPr>
              <a:solidFill>
                <a:schemeClr val="dk1"/>
              </a:solidFill>
            </a:endParaRPr>
          </a:p>
          <a:p>
            <a:pPr marL="0" lvl="0" indent="0" algn="ctr" rtl="0">
              <a:spcBef>
                <a:spcPts val="0"/>
              </a:spcBef>
              <a:spcAft>
                <a:spcPts val="0"/>
              </a:spcAft>
              <a:buNone/>
            </a:pPr>
            <a:r>
              <a:rPr lang="en">
                <a:solidFill>
                  <a:schemeClr val="dk1"/>
                </a:solidFill>
              </a:rPr>
              <a:t>Paris</a:t>
            </a:r>
            <a:endParaRPr/>
          </a:p>
        </p:txBody>
      </p:sp>
      <p:sp>
        <p:nvSpPr>
          <p:cNvPr id="116" name="Google Shape;116;p19"/>
          <p:cNvSpPr txBox="1"/>
          <p:nvPr/>
        </p:nvSpPr>
        <p:spPr>
          <a:xfrm>
            <a:off x="-10350" y="1057825"/>
            <a:ext cx="23322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Paris-Descartes University</a:t>
            </a:r>
            <a:endParaRPr/>
          </a:p>
          <a:p>
            <a:pPr marL="0" lvl="0" indent="0" algn="ctr" rtl="0">
              <a:spcBef>
                <a:spcPts val="0"/>
              </a:spcBef>
              <a:spcAft>
                <a:spcPts val="0"/>
              </a:spcAft>
              <a:buNone/>
            </a:pPr>
            <a:r>
              <a:rPr lang="en">
                <a:solidFill>
                  <a:schemeClr val="dk1"/>
                </a:solidFill>
              </a:rPr>
              <a:t>Paris</a:t>
            </a:r>
            <a:endParaRPr/>
          </a:p>
        </p:txBody>
      </p:sp>
      <p:sp>
        <p:nvSpPr>
          <p:cNvPr id="117" name="Google Shape;117;p19"/>
          <p:cNvSpPr txBox="1"/>
          <p:nvPr/>
        </p:nvSpPr>
        <p:spPr>
          <a:xfrm>
            <a:off x="1232500" y="46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journey in science </a:t>
            </a:r>
            <a:endParaRPr sz="2100">
              <a:solidFill>
                <a:srgbClr val="0070C0"/>
              </a:solidFill>
              <a:latin typeface="Impact"/>
              <a:ea typeface="Impact"/>
              <a:cs typeface="Impact"/>
              <a:sym typeface="Impact"/>
            </a:endParaRPr>
          </a:p>
        </p:txBody>
      </p:sp>
      <p:pic>
        <p:nvPicPr>
          <p:cNvPr id="118" name="Google Shape;118;p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4500" y="2410312"/>
            <a:ext cx="2281222" cy="1711377"/>
          </a:xfrm>
          <a:prstGeom prst="rect">
            <a:avLst/>
          </a:prstGeom>
          <a:noFill/>
          <a:ln>
            <a:noFill/>
          </a:ln>
          <a:effectLst>
            <a:outerShdw blurRad="57150" dist="19050" dir="5400000" algn="bl" rotWithShape="0">
              <a:srgbClr val="000000">
                <a:alpha val="50000"/>
              </a:srgbClr>
            </a:outerShdw>
          </a:effectLst>
        </p:spPr>
      </p:pic>
      <p:pic>
        <p:nvPicPr>
          <p:cNvPr id="119" name="Google Shape;119;p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352013" y="2410312"/>
            <a:ext cx="2171601" cy="1626900"/>
          </a:xfrm>
          <a:prstGeom prst="rect">
            <a:avLst/>
          </a:prstGeom>
          <a:noFill/>
          <a:ln>
            <a:noFill/>
          </a:ln>
          <a:effectLst>
            <a:outerShdw blurRad="57150" dist="19050" dir="5400000" algn="bl" rotWithShape="0">
              <a:srgbClr val="000000">
                <a:alpha val="50000"/>
              </a:srgbClr>
            </a:outerShdw>
          </a:effectLst>
        </p:spPr>
      </p:pic>
      <p:sp>
        <p:nvSpPr>
          <p:cNvPr id="120" name="Google Shape;120;p19"/>
          <p:cNvSpPr txBox="1"/>
          <p:nvPr/>
        </p:nvSpPr>
        <p:spPr>
          <a:xfrm>
            <a:off x="66475" y="1406450"/>
            <a:ext cx="2283300"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t>van Endert / Saveanu Lab</a:t>
            </a:r>
            <a:endParaRPr sz="900" b="1"/>
          </a:p>
          <a:p>
            <a:pPr marL="0" lvl="0" indent="0" algn="l" rtl="0">
              <a:spcBef>
                <a:spcPts val="0"/>
              </a:spcBef>
              <a:spcAft>
                <a:spcPts val="0"/>
              </a:spcAft>
              <a:buNone/>
            </a:pPr>
            <a:r>
              <a:rPr lang="en" sz="900">
                <a:solidFill>
                  <a:srgbClr val="9900FF"/>
                </a:solidFill>
              </a:rPr>
              <a:t>#Dendritic cell endosomal compartments</a:t>
            </a:r>
            <a:endParaRPr sz="900">
              <a:solidFill>
                <a:srgbClr val="9900FF"/>
              </a:solidFill>
            </a:endParaRPr>
          </a:p>
          <a:p>
            <a:pPr marL="0" lvl="0" indent="0" algn="l" rtl="0">
              <a:spcBef>
                <a:spcPts val="0"/>
              </a:spcBef>
              <a:spcAft>
                <a:spcPts val="0"/>
              </a:spcAft>
              <a:buNone/>
            </a:pPr>
            <a:r>
              <a:rPr lang="en" sz="900">
                <a:solidFill>
                  <a:srgbClr val="4A86E8"/>
                </a:solidFill>
              </a:rPr>
              <a:t>#Immune system regulation</a:t>
            </a:r>
            <a:endParaRPr sz="900">
              <a:solidFill>
                <a:srgbClr val="4A86E8"/>
              </a:solidFill>
            </a:endParaRPr>
          </a:p>
          <a:p>
            <a:pPr marL="0" lvl="0" indent="0" algn="l" rtl="0">
              <a:spcBef>
                <a:spcPts val="0"/>
              </a:spcBef>
              <a:spcAft>
                <a:spcPts val="0"/>
              </a:spcAft>
              <a:buNone/>
            </a:pPr>
            <a:r>
              <a:rPr lang="en" sz="900">
                <a:solidFill>
                  <a:srgbClr val="9900FF"/>
                </a:solidFill>
              </a:rPr>
              <a:t>#confocal microscopy</a:t>
            </a:r>
            <a:endParaRPr sz="900">
              <a:solidFill>
                <a:srgbClr val="9900FF"/>
              </a:solidFill>
            </a:endParaRPr>
          </a:p>
          <a:p>
            <a:pPr marL="0" lvl="0" indent="0" algn="l" rtl="0">
              <a:spcBef>
                <a:spcPts val="0"/>
              </a:spcBef>
              <a:spcAft>
                <a:spcPts val="0"/>
              </a:spcAft>
              <a:buNone/>
            </a:pPr>
            <a:r>
              <a:rPr lang="en" sz="900">
                <a:solidFill>
                  <a:srgbClr val="4A86E8"/>
                </a:solidFill>
              </a:rPr>
              <a:t>#Cell and molecular biology</a:t>
            </a:r>
            <a:endParaRPr sz="900">
              <a:solidFill>
                <a:srgbClr val="4A86E8"/>
              </a:solidFill>
            </a:endParaRPr>
          </a:p>
          <a:p>
            <a:pPr marL="0" lvl="0" indent="0" algn="l" rtl="0">
              <a:spcBef>
                <a:spcPts val="0"/>
              </a:spcBef>
              <a:spcAft>
                <a:spcPts val="0"/>
              </a:spcAft>
              <a:buNone/>
            </a:pPr>
            <a:endParaRPr sz="900"/>
          </a:p>
        </p:txBody>
      </p:sp>
      <p:sp>
        <p:nvSpPr>
          <p:cNvPr id="121" name="Google Shape;121;p19"/>
          <p:cNvSpPr txBox="1"/>
          <p:nvPr/>
        </p:nvSpPr>
        <p:spPr>
          <a:xfrm>
            <a:off x="2820775" y="1420675"/>
            <a:ext cx="1428000"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rPr>
              <a:t>Hermine lab</a:t>
            </a:r>
            <a:endParaRPr sz="900" b="1">
              <a:solidFill>
                <a:srgbClr val="4A86E8"/>
              </a:solidFill>
            </a:endParaRPr>
          </a:p>
          <a:p>
            <a:pPr marL="0" lvl="0" indent="0" algn="l" rtl="0">
              <a:spcBef>
                <a:spcPts val="0"/>
              </a:spcBef>
              <a:spcAft>
                <a:spcPts val="0"/>
              </a:spcAft>
              <a:buNone/>
            </a:pPr>
            <a:r>
              <a:rPr lang="en" sz="900">
                <a:solidFill>
                  <a:srgbClr val="4A86E8"/>
                </a:solidFill>
              </a:rPr>
              <a:t>#Cancer immunology</a:t>
            </a:r>
            <a:endParaRPr sz="900">
              <a:solidFill>
                <a:srgbClr val="4A86E8"/>
              </a:solidFill>
            </a:endParaRPr>
          </a:p>
          <a:p>
            <a:pPr marL="0" lvl="0" indent="0" algn="l" rtl="0">
              <a:spcBef>
                <a:spcPts val="0"/>
              </a:spcBef>
              <a:spcAft>
                <a:spcPts val="0"/>
              </a:spcAft>
              <a:buNone/>
            </a:pPr>
            <a:r>
              <a:rPr lang="en" sz="900">
                <a:solidFill>
                  <a:srgbClr val="4A86E8"/>
                </a:solidFill>
              </a:rPr>
              <a:t>#Immunotherapy</a:t>
            </a:r>
            <a:endParaRPr sz="900">
              <a:solidFill>
                <a:srgbClr val="4A86E8"/>
              </a:solidFill>
            </a:endParaRPr>
          </a:p>
          <a:p>
            <a:pPr marL="0" lvl="0" indent="0" algn="l" rtl="0">
              <a:spcBef>
                <a:spcPts val="0"/>
              </a:spcBef>
              <a:spcAft>
                <a:spcPts val="0"/>
              </a:spcAft>
              <a:buNone/>
            </a:pPr>
            <a:r>
              <a:rPr lang="en" sz="900">
                <a:solidFill>
                  <a:srgbClr val="9900FF"/>
                </a:solidFill>
              </a:rPr>
              <a:t>#in vivo</a:t>
            </a:r>
            <a:endParaRPr sz="900">
              <a:solidFill>
                <a:srgbClr val="9900FF"/>
              </a:solidFill>
            </a:endParaRPr>
          </a:p>
          <a:p>
            <a:pPr marL="0" lvl="0" indent="0" algn="l" rtl="0">
              <a:spcBef>
                <a:spcPts val="0"/>
              </a:spcBef>
              <a:spcAft>
                <a:spcPts val="0"/>
              </a:spcAft>
              <a:buNone/>
            </a:pPr>
            <a:endParaRPr sz="900"/>
          </a:p>
        </p:txBody>
      </p:sp>
      <p:sp>
        <p:nvSpPr>
          <p:cNvPr id="122" name="Google Shape;122;p19"/>
          <p:cNvSpPr/>
          <p:nvPr/>
        </p:nvSpPr>
        <p:spPr>
          <a:xfrm>
            <a:off x="-10350" y="4025600"/>
            <a:ext cx="9144000" cy="22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txBox="1"/>
          <p:nvPr/>
        </p:nvSpPr>
        <p:spPr>
          <a:xfrm>
            <a:off x="246975" y="40943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Carré (square) Necker</a:t>
            </a:r>
            <a:endParaRPr/>
          </a:p>
        </p:txBody>
      </p:sp>
      <p:sp>
        <p:nvSpPr>
          <p:cNvPr id="124" name="Google Shape;124;p19"/>
          <p:cNvSpPr txBox="1"/>
          <p:nvPr/>
        </p:nvSpPr>
        <p:spPr>
          <a:xfrm>
            <a:off x="2401650" y="41705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Imagine</a:t>
            </a:r>
            <a:endParaRPr/>
          </a:p>
          <a:p>
            <a:pPr marL="0" lvl="0" indent="0" algn="ctr" rtl="0">
              <a:spcBef>
                <a:spcPts val="0"/>
              </a:spcBef>
              <a:spcAft>
                <a:spcPts val="0"/>
              </a:spcAft>
              <a:buNone/>
            </a:pPr>
            <a:r>
              <a:rPr lang="en"/>
              <a:t>Rooftop</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55"/>
          <p:cNvSpPr txBox="1"/>
          <p:nvPr/>
        </p:nvSpPr>
        <p:spPr>
          <a:xfrm>
            <a:off x="1154924" y="102392"/>
            <a:ext cx="8280000" cy="1017300"/>
          </a:xfrm>
          <a:prstGeom prst="rect">
            <a:avLst/>
          </a:prstGeom>
          <a:noFill/>
          <a:ln>
            <a:noFill/>
          </a:ln>
        </p:spPr>
        <p:txBody>
          <a:bodyPr spcFirstLastPara="1" wrap="square" lIns="0" tIns="34275" rIns="68575" bIns="34275" anchor="ctr" anchorCtr="0">
            <a:noAutofit/>
          </a:bodyPr>
          <a:lstStyle/>
          <a:p>
            <a:pPr marL="0" marR="0" lvl="0" indent="0" algn="l" rtl="0">
              <a:lnSpc>
                <a:spcPct val="90000"/>
              </a:lnSpc>
              <a:spcBef>
                <a:spcPts val="0"/>
              </a:spcBef>
              <a:spcAft>
                <a:spcPts val="0"/>
              </a:spcAft>
              <a:buClr>
                <a:srgbClr val="002060"/>
              </a:buClr>
              <a:buSzPts val="2700"/>
              <a:buFont typeface="Calibri"/>
              <a:buNone/>
            </a:pPr>
            <a:r>
              <a:rPr lang="en" sz="2700" b="1">
                <a:solidFill>
                  <a:srgbClr val="002060"/>
                </a:solidFill>
                <a:latin typeface="Calibri"/>
                <a:ea typeface="Calibri"/>
                <a:cs typeface="Calibri"/>
                <a:sym typeface="Calibri"/>
              </a:rPr>
              <a:t>Using evolutionary genomics for model choice</a:t>
            </a:r>
            <a:endParaRPr sz="1100"/>
          </a:p>
        </p:txBody>
      </p:sp>
      <p:sp>
        <p:nvSpPr>
          <p:cNvPr id="784" name="Google Shape;784;p55"/>
          <p:cNvSpPr txBox="1"/>
          <p:nvPr/>
        </p:nvSpPr>
        <p:spPr>
          <a:xfrm>
            <a:off x="2364789" y="1114749"/>
            <a:ext cx="4414500" cy="2977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400" b="1">
                <a:solidFill>
                  <a:schemeClr val="dk1"/>
                </a:solidFill>
                <a:latin typeface="Calibri"/>
                <a:ea typeface="Calibri"/>
                <a:cs typeface="Calibri"/>
                <a:sym typeface="Calibri"/>
              </a:rPr>
              <a:t>Orthology Inference</a:t>
            </a:r>
            <a:endParaRPr sz="1100"/>
          </a:p>
          <a:p>
            <a:pPr marL="0" marR="0" lvl="0" indent="0" algn="ctr" rtl="0">
              <a:spcBef>
                <a:spcPts val="0"/>
              </a:spcBef>
              <a:spcAft>
                <a:spcPts val="0"/>
              </a:spcAft>
              <a:buNone/>
            </a:pPr>
            <a:endParaRPr sz="1500" i="1">
              <a:solidFill>
                <a:schemeClr val="dk1"/>
              </a:solidFill>
              <a:latin typeface="Calibri"/>
              <a:ea typeface="Calibri"/>
              <a:cs typeface="Calibri"/>
              <a:sym typeface="Calibri"/>
            </a:endParaRPr>
          </a:p>
          <a:p>
            <a:pPr marL="0" marR="0" lvl="0" indent="0" algn="ctr" rtl="0">
              <a:spcBef>
                <a:spcPts val="0"/>
              </a:spcBef>
              <a:spcAft>
                <a:spcPts val="0"/>
              </a:spcAft>
              <a:buNone/>
            </a:pPr>
            <a:r>
              <a:rPr lang="en" sz="1400" i="1">
                <a:solidFill>
                  <a:schemeClr val="dk1"/>
                </a:solidFill>
                <a:latin typeface="Calibri"/>
                <a:ea typeface="Calibri"/>
                <a:cs typeface="Calibri"/>
                <a:sym typeface="Calibri"/>
              </a:rPr>
              <a:t>Figuring out which genes in different genomes are part of the same gene family</a:t>
            </a:r>
            <a:endParaRPr sz="1100"/>
          </a:p>
          <a:p>
            <a:pPr marL="0" marR="0" lvl="0" indent="0" algn="ctr" rtl="0">
              <a:spcBef>
                <a:spcPts val="0"/>
              </a:spcBef>
              <a:spcAft>
                <a:spcPts val="0"/>
              </a:spcAft>
              <a:buNone/>
            </a:pPr>
            <a:r>
              <a:rPr lang="en" sz="1500">
                <a:solidFill>
                  <a:schemeClr val="dk1"/>
                </a:solidFill>
                <a:latin typeface="Calibri"/>
                <a:ea typeface="Calibri"/>
                <a:cs typeface="Calibri"/>
                <a:sym typeface="Calibri"/>
              </a:rPr>
              <a:t> </a:t>
            </a:r>
            <a:endParaRPr sz="1100"/>
          </a:p>
          <a:p>
            <a:pPr marL="0" marR="0" lvl="0" indent="0" algn="ctr" rtl="0">
              <a:spcBef>
                <a:spcPts val="0"/>
              </a:spcBef>
              <a:spcAft>
                <a:spcPts val="0"/>
              </a:spcAft>
              <a:buNone/>
            </a:pPr>
            <a:r>
              <a:rPr lang="en" sz="2700">
                <a:solidFill>
                  <a:schemeClr val="dk1"/>
                </a:solidFill>
                <a:latin typeface="Calibri"/>
                <a:ea typeface="Calibri"/>
                <a:cs typeface="Calibri"/>
                <a:sym typeface="Calibri"/>
              </a:rPr>
              <a:t>+</a:t>
            </a:r>
            <a:endParaRPr sz="1100"/>
          </a:p>
          <a:p>
            <a:pPr marL="0" marR="0" lvl="0" indent="0" algn="ctr" rtl="0">
              <a:spcBef>
                <a:spcPts val="0"/>
              </a:spcBef>
              <a:spcAft>
                <a:spcPts val="0"/>
              </a:spcAft>
              <a:buNone/>
            </a:pPr>
            <a:r>
              <a:rPr lang="en" sz="1500">
                <a:solidFill>
                  <a:schemeClr val="dk1"/>
                </a:solidFill>
                <a:latin typeface="Calibri"/>
                <a:ea typeface="Calibri"/>
                <a:cs typeface="Calibri"/>
                <a:sym typeface="Calibri"/>
              </a:rPr>
              <a:t> </a:t>
            </a:r>
            <a:endParaRPr sz="1100"/>
          </a:p>
          <a:p>
            <a:pPr marL="0" marR="0" lvl="0" indent="0" algn="ctr" rtl="0">
              <a:spcBef>
                <a:spcPts val="0"/>
              </a:spcBef>
              <a:spcAft>
                <a:spcPts val="0"/>
              </a:spcAft>
              <a:buNone/>
            </a:pPr>
            <a:r>
              <a:rPr lang="en" sz="2400" b="1">
                <a:solidFill>
                  <a:schemeClr val="dk1"/>
                </a:solidFill>
                <a:latin typeface="Calibri"/>
                <a:ea typeface="Calibri"/>
                <a:cs typeface="Calibri"/>
                <a:sym typeface="Calibri"/>
              </a:rPr>
              <a:t>Phylostratigraphy</a:t>
            </a:r>
            <a:endParaRPr sz="2400" b="1">
              <a:solidFill>
                <a:schemeClr val="dk1"/>
              </a:solidFill>
              <a:latin typeface="Calibri"/>
              <a:ea typeface="Calibri"/>
              <a:cs typeface="Calibri"/>
              <a:sym typeface="Calibri"/>
            </a:endParaRPr>
          </a:p>
          <a:p>
            <a:pPr marL="0" marR="0" lvl="0" indent="0" algn="ctr" rtl="0">
              <a:spcBef>
                <a:spcPts val="0"/>
              </a:spcBef>
              <a:spcAft>
                <a:spcPts val="0"/>
              </a:spcAft>
              <a:buNone/>
            </a:pPr>
            <a:endParaRPr sz="1500" i="1">
              <a:solidFill>
                <a:schemeClr val="dk1"/>
              </a:solidFill>
              <a:latin typeface="Calibri"/>
              <a:ea typeface="Calibri"/>
              <a:cs typeface="Calibri"/>
              <a:sym typeface="Calibri"/>
            </a:endParaRPr>
          </a:p>
          <a:p>
            <a:pPr marL="0" marR="0" lvl="0" indent="0" algn="ctr" rtl="0">
              <a:spcBef>
                <a:spcPts val="0"/>
              </a:spcBef>
              <a:spcAft>
                <a:spcPts val="0"/>
              </a:spcAft>
              <a:buNone/>
            </a:pPr>
            <a:r>
              <a:rPr lang="en" sz="1400" i="1">
                <a:solidFill>
                  <a:schemeClr val="dk1"/>
                </a:solidFill>
                <a:latin typeface="Calibri"/>
                <a:ea typeface="Calibri"/>
                <a:cs typeface="Calibri"/>
                <a:sym typeface="Calibri"/>
              </a:rPr>
              <a:t>Using gene family information to assign evolutionary ages to genes</a:t>
            </a:r>
            <a:endParaRPr sz="1400">
              <a:solidFill>
                <a:schemeClr val="dk1"/>
              </a:solidFill>
              <a:latin typeface="Calibri"/>
              <a:ea typeface="Calibri"/>
              <a:cs typeface="Calibri"/>
              <a:sym typeface="Calibri"/>
            </a:endParaRPr>
          </a:p>
        </p:txBody>
      </p:sp>
      <p:sp>
        <p:nvSpPr>
          <p:cNvPr id="785" name="Google Shape;785;p5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6"/>
          <p:cNvSpPr txBox="1"/>
          <p:nvPr/>
        </p:nvSpPr>
        <p:spPr>
          <a:xfrm>
            <a:off x="6229350" y="2571750"/>
            <a:ext cx="1386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1" name="Google Shape;791;p56"/>
          <p:cNvSpPr/>
          <p:nvPr/>
        </p:nvSpPr>
        <p:spPr>
          <a:xfrm>
            <a:off x="5265408" y="831204"/>
            <a:ext cx="3582300" cy="4870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000">
                <a:solidFill>
                  <a:schemeClr val="dk2"/>
                </a:solidFill>
                <a:latin typeface="Calibri"/>
                <a:ea typeface="Calibri"/>
                <a:cs typeface="Calibri"/>
                <a:sym typeface="Calibri"/>
              </a:rPr>
              <a:t>For a gene family found in humans and yeast and some other species: </a:t>
            </a:r>
            <a:endParaRPr sz="1100"/>
          </a:p>
          <a:p>
            <a:pPr marL="0" marR="0" lvl="0" indent="0" algn="l" rtl="0">
              <a:spcBef>
                <a:spcPts val="0"/>
              </a:spcBef>
              <a:spcAft>
                <a:spcPts val="0"/>
              </a:spcAft>
              <a:buNone/>
            </a:pPr>
            <a:endParaRPr sz="2000">
              <a:solidFill>
                <a:schemeClr val="dk2"/>
              </a:solidFill>
              <a:latin typeface="Calibri"/>
              <a:ea typeface="Calibri"/>
              <a:cs typeface="Calibri"/>
              <a:sym typeface="Calibri"/>
            </a:endParaRPr>
          </a:p>
          <a:p>
            <a:pPr marL="342900" marR="0" lvl="0" indent="-342900" algn="l" rtl="0">
              <a:spcBef>
                <a:spcPts val="0"/>
              </a:spcBef>
              <a:spcAft>
                <a:spcPts val="0"/>
              </a:spcAft>
              <a:buClr>
                <a:schemeClr val="dk2"/>
              </a:buClr>
              <a:buSzPts val="2000"/>
              <a:buFont typeface="Arial"/>
              <a:buChar char="•"/>
            </a:pPr>
            <a:r>
              <a:rPr lang="en" sz="2000">
                <a:solidFill>
                  <a:schemeClr val="dk2"/>
                </a:solidFill>
                <a:latin typeface="Calibri"/>
                <a:ea typeface="Calibri"/>
                <a:cs typeface="Calibri"/>
                <a:sym typeface="Calibri"/>
              </a:rPr>
              <a:t>Common ancestor of </a:t>
            </a:r>
            <a:br>
              <a:rPr lang="en" sz="2000">
                <a:solidFill>
                  <a:schemeClr val="dk2"/>
                </a:solidFill>
                <a:latin typeface="Calibri"/>
                <a:ea typeface="Calibri"/>
                <a:cs typeface="Calibri"/>
                <a:sym typeface="Calibri"/>
              </a:rPr>
            </a:br>
            <a:r>
              <a:rPr lang="en" sz="2000">
                <a:solidFill>
                  <a:schemeClr val="dk2"/>
                </a:solidFill>
                <a:latin typeface="Calibri"/>
                <a:ea typeface="Calibri"/>
                <a:cs typeface="Calibri"/>
                <a:sym typeface="Calibri"/>
              </a:rPr>
              <a:t>yeast and human</a:t>
            </a:r>
            <a:endParaRPr sz="1100"/>
          </a:p>
          <a:p>
            <a:pPr marL="342900" marR="0" lvl="0" indent="-215900" algn="l" rtl="0">
              <a:spcBef>
                <a:spcPts val="0"/>
              </a:spcBef>
              <a:spcAft>
                <a:spcPts val="0"/>
              </a:spcAft>
              <a:buClr>
                <a:schemeClr val="dk1"/>
              </a:buClr>
              <a:buSzPts val="2000"/>
              <a:buFont typeface="Arial"/>
              <a:buNone/>
            </a:pPr>
            <a:endParaRPr sz="2000">
              <a:solidFill>
                <a:schemeClr val="dk2"/>
              </a:solidFill>
              <a:latin typeface="Calibri"/>
              <a:ea typeface="Calibri"/>
              <a:cs typeface="Calibri"/>
              <a:sym typeface="Calibri"/>
            </a:endParaRPr>
          </a:p>
          <a:p>
            <a:pPr marL="342900" marR="0" lvl="0" indent="-342900" algn="l" rtl="0">
              <a:spcBef>
                <a:spcPts val="0"/>
              </a:spcBef>
              <a:spcAft>
                <a:spcPts val="0"/>
              </a:spcAft>
              <a:buClr>
                <a:schemeClr val="dk2"/>
              </a:buClr>
              <a:buSzPts val="2000"/>
              <a:buFont typeface="Arial"/>
              <a:buChar char="•"/>
            </a:pPr>
            <a:r>
              <a:rPr lang="en" sz="2000">
                <a:solidFill>
                  <a:schemeClr val="dk2"/>
                </a:solidFill>
                <a:latin typeface="Calibri"/>
                <a:ea typeface="Calibri"/>
                <a:cs typeface="Calibri"/>
                <a:sym typeface="Calibri"/>
              </a:rPr>
              <a:t>Age: &gt; 1.1 Billion Years</a:t>
            </a:r>
            <a:endParaRPr sz="1100"/>
          </a:p>
          <a:p>
            <a:pPr marL="342900" marR="0" lvl="0" indent="-215900" algn="l" rtl="0">
              <a:spcBef>
                <a:spcPts val="0"/>
              </a:spcBef>
              <a:spcAft>
                <a:spcPts val="0"/>
              </a:spcAft>
              <a:buClr>
                <a:schemeClr val="dk1"/>
              </a:buClr>
              <a:buSzPts val="2000"/>
              <a:buFont typeface="Arial"/>
              <a:buNone/>
            </a:pPr>
            <a:endParaRPr sz="2000">
              <a:solidFill>
                <a:schemeClr val="dk2"/>
              </a:solidFill>
              <a:latin typeface="Calibri"/>
              <a:ea typeface="Calibri"/>
              <a:cs typeface="Calibri"/>
              <a:sym typeface="Calibri"/>
            </a:endParaRPr>
          </a:p>
          <a:p>
            <a:pPr marL="342900" marR="0" lvl="0" indent="-342900" algn="l" rtl="0">
              <a:spcBef>
                <a:spcPts val="0"/>
              </a:spcBef>
              <a:spcAft>
                <a:spcPts val="0"/>
              </a:spcAft>
              <a:buClr>
                <a:schemeClr val="dk2"/>
              </a:buClr>
              <a:buSzPts val="2000"/>
              <a:buFont typeface="Arial"/>
              <a:buChar char="•"/>
            </a:pPr>
            <a:r>
              <a:rPr lang="en" sz="2000">
                <a:solidFill>
                  <a:schemeClr val="dk2"/>
                </a:solidFill>
                <a:latin typeface="Calibri"/>
                <a:ea typeface="Calibri"/>
                <a:cs typeface="Calibri"/>
                <a:sym typeface="Calibri"/>
              </a:rPr>
              <a:t>Range: Potentially in many metazoans + fungi, lots of models!</a:t>
            </a:r>
            <a:endParaRPr sz="1100"/>
          </a:p>
          <a:p>
            <a:pPr marL="342900" marR="0" lvl="0" indent="-215900" algn="l" rtl="0">
              <a:spcBef>
                <a:spcPts val="0"/>
              </a:spcBef>
              <a:spcAft>
                <a:spcPts val="0"/>
              </a:spcAft>
              <a:buClr>
                <a:schemeClr val="dk1"/>
              </a:buClr>
              <a:buSzPts val="2000"/>
              <a:buFont typeface="Arial"/>
              <a:buNone/>
            </a:pPr>
            <a:endParaRPr sz="2000">
              <a:solidFill>
                <a:schemeClr val="dk2"/>
              </a:solidFill>
              <a:latin typeface="Calibri"/>
              <a:ea typeface="Calibri"/>
              <a:cs typeface="Calibri"/>
              <a:sym typeface="Calibri"/>
            </a:endParaRPr>
          </a:p>
          <a:p>
            <a:pPr marL="711200" marR="0" lvl="1" indent="-127000" algn="l" rtl="0">
              <a:spcBef>
                <a:spcPts val="0"/>
              </a:spcBef>
              <a:spcAft>
                <a:spcPts val="0"/>
              </a:spcAft>
              <a:buClr>
                <a:schemeClr val="dk1"/>
              </a:buClr>
              <a:buSzPts val="2000"/>
              <a:buFont typeface="Arial"/>
              <a:buNone/>
            </a:pPr>
            <a:endParaRPr sz="2000" b="0" i="0" u="none" strike="noStrike" cap="none">
              <a:solidFill>
                <a:schemeClr val="dk2"/>
              </a:solidFill>
              <a:latin typeface="Calibri"/>
              <a:ea typeface="Calibri"/>
              <a:cs typeface="Calibri"/>
              <a:sym typeface="Calibri"/>
            </a:endParaRPr>
          </a:p>
          <a:p>
            <a:pPr marL="711200" marR="0" lvl="1" indent="-127000" algn="l" rtl="0">
              <a:spcBef>
                <a:spcPts val="0"/>
              </a:spcBef>
              <a:spcAft>
                <a:spcPts val="0"/>
              </a:spcAft>
              <a:buClr>
                <a:schemeClr val="dk1"/>
              </a:buClr>
              <a:buSzPts val="2000"/>
              <a:buFont typeface="Arial"/>
              <a:buNone/>
            </a:pPr>
            <a:endParaRPr sz="2000" b="0" i="0" u="none" strike="noStrike" cap="none">
              <a:solidFill>
                <a:schemeClr val="dk2"/>
              </a:solidFill>
              <a:latin typeface="Calibri"/>
              <a:ea typeface="Calibri"/>
              <a:cs typeface="Calibri"/>
              <a:sym typeface="Calibri"/>
            </a:endParaRPr>
          </a:p>
          <a:p>
            <a:pPr marL="254000" marR="0" lvl="0" indent="-127000" algn="l" rtl="0">
              <a:spcBef>
                <a:spcPts val="0"/>
              </a:spcBef>
              <a:spcAft>
                <a:spcPts val="0"/>
              </a:spcAft>
              <a:buClr>
                <a:schemeClr val="dk1"/>
              </a:buClr>
              <a:buSzPts val="2000"/>
              <a:buFont typeface="Arial"/>
              <a:buNone/>
            </a:pPr>
            <a:endParaRPr sz="2000">
              <a:solidFill>
                <a:schemeClr val="dk2"/>
              </a:solidFill>
              <a:latin typeface="Calibri"/>
              <a:ea typeface="Calibri"/>
              <a:cs typeface="Calibri"/>
              <a:sym typeface="Calibri"/>
            </a:endParaRPr>
          </a:p>
        </p:txBody>
      </p:sp>
      <p:sp>
        <p:nvSpPr>
          <p:cNvPr id="792" name="Google Shape;792;p56"/>
          <p:cNvSpPr txBox="1"/>
          <p:nvPr/>
        </p:nvSpPr>
        <p:spPr>
          <a:xfrm>
            <a:off x="4572000" y="1"/>
            <a:ext cx="4572000" cy="1069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2700"/>
              <a:buFont typeface="Calibri"/>
              <a:buNone/>
            </a:pPr>
            <a:r>
              <a:rPr lang="en" sz="2700">
                <a:solidFill>
                  <a:schemeClr val="dk1"/>
                </a:solidFill>
                <a:latin typeface="Calibri"/>
                <a:ea typeface="Calibri"/>
                <a:cs typeface="Calibri"/>
                <a:sym typeface="Calibri"/>
              </a:rPr>
              <a:t>What does a gene’s age tell us? </a:t>
            </a:r>
            <a:endParaRPr sz="1100"/>
          </a:p>
        </p:txBody>
      </p:sp>
      <p:sp>
        <p:nvSpPr>
          <p:cNvPr id="793" name="Google Shape;793;p56"/>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794" name="Google Shape;794;p56"/>
          <p:cNvPicPr preferRelativeResize="0"/>
          <p:nvPr/>
        </p:nvPicPr>
        <p:blipFill>
          <a:blip r:embed="rId3">
            <a:alphaModFix/>
          </a:blip>
          <a:stretch>
            <a:fillRect/>
          </a:stretch>
        </p:blipFill>
        <p:spPr>
          <a:xfrm>
            <a:off x="424950" y="488625"/>
            <a:ext cx="3972626" cy="43934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7"/>
          <p:cNvSpPr txBox="1">
            <a:spLocks noGrp="1"/>
          </p:cNvSpPr>
          <p:nvPr>
            <p:ph type="title"/>
          </p:nvPr>
        </p:nvSpPr>
        <p:spPr>
          <a:xfrm>
            <a:off x="74140" y="0"/>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800" b="1"/>
              <a:t>The Phylostratigraphy Recipe</a:t>
            </a:r>
            <a:endParaRPr sz="2800" b="1"/>
          </a:p>
        </p:txBody>
      </p:sp>
      <p:sp>
        <p:nvSpPr>
          <p:cNvPr id="800" name="Google Shape;800;p57"/>
          <p:cNvSpPr txBox="1">
            <a:spLocks noGrp="1"/>
          </p:cNvSpPr>
          <p:nvPr>
            <p:ph type="body" idx="1"/>
          </p:nvPr>
        </p:nvSpPr>
        <p:spPr>
          <a:xfrm>
            <a:off x="464654" y="994172"/>
            <a:ext cx="8413500" cy="3821400"/>
          </a:xfrm>
          <a:prstGeom prst="rect">
            <a:avLst/>
          </a:prstGeom>
          <a:noFill/>
          <a:ln>
            <a:noFill/>
          </a:ln>
        </p:spPr>
        <p:txBody>
          <a:bodyPr spcFirstLastPara="1" wrap="square" lIns="68575" tIns="34275" rIns="68575" bIns="34275" anchor="t" anchorCtr="0">
            <a:noAutofit/>
          </a:bodyPr>
          <a:lstStyle/>
          <a:p>
            <a:pPr marL="381000" lvl="0" indent="-381000" algn="l" rtl="0">
              <a:lnSpc>
                <a:spcPct val="90000"/>
              </a:lnSpc>
              <a:spcBef>
                <a:spcPts val="0"/>
              </a:spcBef>
              <a:spcAft>
                <a:spcPts val="0"/>
              </a:spcAft>
              <a:buClr>
                <a:schemeClr val="dk1"/>
              </a:buClr>
              <a:buSzPts val="2200"/>
              <a:buAutoNum type="arabicPeriod"/>
            </a:pPr>
            <a:r>
              <a:rPr lang="en" sz="2200"/>
              <a:t>Gather our ingredients</a:t>
            </a:r>
            <a:endParaRPr sz="2200"/>
          </a:p>
          <a:p>
            <a:pPr marL="0" lvl="0" indent="0" algn="l" rtl="0">
              <a:lnSpc>
                <a:spcPct val="90000"/>
              </a:lnSpc>
              <a:spcBef>
                <a:spcPts val="800"/>
              </a:spcBef>
              <a:spcAft>
                <a:spcPts val="0"/>
              </a:spcAft>
              <a:buClr>
                <a:schemeClr val="dk1"/>
              </a:buClr>
              <a:buSzPts val="2100"/>
              <a:buNone/>
            </a:pPr>
            <a:r>
              <a:rPr lang="en" sz="1100"/>
              <a:t> </a:t>
            </a:r>
            <a:endParaRPr sz="1100"/>
          </a:p>
          <a:p>
            <a:pPr marL="0" lvl="0" indent="0" algn="l" rtl="0">
              <a:lnSpc>
                <a:spcPct val="90000"/>
              </a:lnSpc>
              <a:spcBef>
                <a:spcPts val="800"/>
              </a:spcBef>
              <a:spcAft>
                <a:spcPts val="1600"/>
              </a:spcAft>
              <a:buClr>
                <a:schemeClr val="dk1"/>
              </a:buClr>
              <a:buSzPts val="2100"/>
              <a:buNone/>
            </a:pPr>
            <a:endParaRPr sz="1100"/>
          </a:p>
        </p:txBody>
      </p:sp>
      <p:pic>
        <p:nvPicPr>
          <p:cNvPr id="801" name="Google Shape;801;p57" descr="A picture containing food, mug&#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39394" y="999785"/>
            <a:ext cx="1135256" cy="333481"/>
          </a:xfrm>
          <a:prstGeom prst="rect">
            <a:avLst/>
          </a:prstGeom>
          <a:noFill/>
          <a:ln>
            <a:noFill/>
          </a:ln>
        </p:spPr>
      </p:pic>
      <p:sp>
        <p:nvSpPr>
          <p:cNvPr id="802" name="Google Shape;802;p57"/>
          <p:cNvSpPr/>
          <p:nvPr/>
        </p:nvSpPr>
        <p:spPr>
          <a:xfrm>
            <a:off x="4974646" y="1039350"/>
            <a:ext cx="1135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i="0">
                <a:solidFill>
                  <a:srgbClr val="24292E"/>
                </a:solidFill>
                <a:latin typeface="Arial"/>
                <a:ea typeface="Arial"/>
                <a:cs typeface="Arial"/>
                <a:sym typeface="Arial"/>
              </a:rPr>
              <a:t>FastQC</a:t>
            </a:r>
            <a:r>
              <a:rPr lang="en" sz="1400" b="1">
                <a:solidFill>
                  <a:srgbClr val="24292E"/>
                </a:solidFill>
                <a:latin typeface="Arial"/>
                <a:ea typeface="Arial"/>
                <a:cs typeface="Arial"/>
                <a:sym typeface="Arial"/>
              </a:rPr>
              <a:t> </a:t>
            </a:r>
            <a:endParaRPr sz="1400" b="1" i="0">
              <a:solidFill>
                <a:srgbClr val="24292E"/>
              </a:solidFill>
              <a:latin typeface="Arial"/>
              <a:ea typeface="Arial"/>
              <a:cs typeface="Arial"/>
              <a:sym typeface="Arial"/>
            </a:endParaRPr>
          </a:p>
        </p:txBody>
      </p:sp>
      <p:sp>
        <p:nvSpPr>
          <p:cNvPr id="803" name="Google Shape;803;p57"/>
          <p:cNvSpPr/>
          <p:nvPr/>
        </p:nvSpPr>
        <p:spPr>
          <a:xfrm>
            <a:off x="5774046" y="1028079"/>
            <a:ext cx="754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i="0">
                <a:solidFill>
                  <a:srgbClr val="000000"/>
                </a:solidFill>
                <a:latin typeface="Merriweather Sans"/>
                <a:ea typeface="Merriweather Sans"/>
                <a:cs typeface="Merriweather Sans"/>
                <a:sym typeface="Merriweather Sans"/>
              </a:rPr>
              <a:t>QUAST</a:t>
            </a:r>
            <a:endParaRPr sz="1100"/>
          </a:p>
        </p:txBody>
      </p:sp>
      <p:pic>
        <p:nvPicPr>
          <p:cNvPr id="804" name="Google Shape;804;p57"/>
          <p:cNvPicPr preferRelativeResize="0"/>
          <p:nvPr/>
        </p:nvPicPr>
        <p:blipFill>
          <a:blip r:embed="rId4">
            <a:alphaModFix/>
          </a:blip>
          <a:stretch>
            <a:fillRect/>
          </a:stretch>
        </p:blipFill>
        <p:spPr>
          <a:xfrm>
            <a:off x="1217624" y="1452450"/>
            <a:ext cx="6907524" cy="3453775"/>
          </a:xfrm>
          <a:prstGeom prst="rect">
            <a:avLst/>
          </a:prstGeom>
          <a:noFill/>
          <a:ln>
            <a:noFill/>
          </a:ln>
        </p:spPr>
      </p:pic>
      <p:sp>
        <p:nvSpPr>
          <p:cNvPr id="805" name="Google Shape;805;p57"/>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58"/>
          <p:cNvSpPr txBox="1">
            <a:spLocks noGrp="1"/>
          </p:cNvSpPr>
          <p:nvPr>
            <p:ph type="title"/>
          </p:nvPr>
        </p:nvSpPr>
        <p:spPr>
          <a:xfrm>
            <a:off x="74140" y="0"/>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800" b="1"/>
              <a:t>The Phylostratigraphy Recipe</a:t>
            </a:r>
            <a:endParaRPr sz="2800" b="1"/>
          </a:p>
        </p:txBody>
      </p:sp>
      <p:sp>
        <p:nvSpPr>
          <p:cNvPr id="811" name="Google Shape;811;p58"/>
          <p:cNvSpPr txBox="1">
            <a:spLocks noGrp="1"/>
          </p:cNvSpPr>
          <p:nvPr>
            <p:ph type="body" idx="1"/>
          </p:nvPr>
        </p:nvSpPr>
        <p:spPr>
          <a:xfrm>
            <a:off x="464654" y="994172"/>
            <a:ext cx="8413500" cy="3821400"/>
          </a:xfrm>
          <a:prstGeom prst="rect">
            <a:avLst/>
          </a:prstGeom>
          <a:noFill/>
          <a:ln>
            <a:noFill/>
          </a:ln>
        </p:spPr>
        <p:txBody>
          <a:bodyPr spcFirstLastPara="1" wrap="square" lIns="68575" tIns="34275" rIns="68575" bIns="34275" anchor="t" anchorCtr="0">
            <a:noAutofit/>
          </a:bodyPr>
          <a:lstStyle/>
          <a:p>
            <a:pPr marL="381000" lvl="0" indent="-381000" algn="l" rtl="0">
              <a:lnSpc>
                <a:spcPct val="90000"/>
              </a:lnSpc>
              <a:spcBef>
                <a:spcPts val="0"/>
              </a:spcBef>
              <a:spcAft>
                <a:spcPts val="0"/>
              </a:spcAft>
              <a:buClr>
                <a:schemeClr val="dk1"/>
              </a:buClr>
              <a:buSzPts val="2200"/>
              <a:buAutoNum type="arabicPeriod"/>
            </a:pPr>
            <a:r>
              <a:rPr lang="en" sz="2200"/>
              <a:t>Gather our ingredients</a:t>
            </a:r>
            <a:endParaRPr sz="2200"/>
          </a:p>
          <a:p>
            <a:pPr marL="381000" lvl="0" indent="-381000" algn="l" rtl="0">
              <a:lnSpc>
                <a:spcPct val="90000"/>
              </a:lnSpc>
              <a:spcBef>
                <a:spcPts val="0"/>
              </a:spcBef>
              <a:spcAft>
                <a:spcPts val="0"/>
              </a:spcAft>
              <a:buSzPts val="2200"/>
              <a:buAutoNum type="arabicPeriod"/>
            </a:pPr>
            <a:r>
              <a:rPr lang="en" sz="2200"/>
              <a:t>Compare all sequences in all proteomes and infer hierarchical ortholog groups</a:t>
            </a:r>
            <a:endParaRPr sz="2200"/>
          </a:p>
          <a:p>
            <a:pPr marL="0" lvl="0" indent="0" algn="l" rtl="0">
              <a:lnSpc>
                <a:spcPct val="90000"/>
              </a:lnSpc>
              <a:spcBef>
                <a:spcPts val="800"/>
              </a:spcBef>
              <a:spcAft>
                <a:spcPts val="0"/>
              </a:spcAft>
              <a:buClr>
                <a:schemeClr val="dk1"/>
              </a:buClr>
              <a:buSzPts val="2100"/>
              <a:buNone/>
            </a:pPr>
            <a:r>
              <a:rPr lang="en" sz="1100"/>
              <a:t> </a:t>
            </a:r>
            <a:endParaRPr sz="1100"/>
          </a:p>
          <a:p>
            <a:pPr marL="0" lvl="0" indent="0" algn="l" rtl="0">
              <a:lnSpc>
                <a:spcPct val="90000"/>
              </a:lnSpc>
              <a:spcBef>
                <a:spcPts val="800"/>
              </a:spcBef>
              <a:spcAft>
                <a:spcPts val="1600"/>
              </a:spcAft>
              <a:buClr>
                <a:schemeClr val="dk1"/>
              </a:buClr>
              <a:buSzPts val="2100"/>
              <a:buNone/>
            </a:pPr>
            <a:endParaRPr sz="1100"/>
          </a:p>
        </p:txBody>
      </p:sp>
      <p:sp>
        <p:nvSpPr>
          <p:cNvPr id="812" name="Google Shape;812;p58"/>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5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44</a:t>
            </a:fld>
            <a:endParaRPr sz="1100"/>
          </a:p>
        </p:txBody>
      </p:sp>
      <p:sp>
        <p:nvSpPr>
          <p:cNvPr id="818" name="Google Shape;818;p59"/>
          <p:cNvSpPr txBox="1"/>
          <p:nvPr/>
        </p:nvSpPr>
        <p:spPr>
          <a:xfrm>
            <a:off x="458225" y="-51069"/>
            <a:ext cx="8280000" cy="1017300"/>
          </a:xfrm>
          <a:prstGeom prst="rect">
            <a:avLst/>
          </a:prstGeom>
          <a:noFill/>
          <a:ln>
            <a:noFill/>
          </a:ln>
        </p:spPr>
        <p:txBody>
          <a:bodyPr spcFirstLastPara="1" wrap="square" lIns="0" tIns="34275" rIns="68575" bIns="34275" anchor="ctr" anchorCtr="0">
            <a:noAutofit/>
          </a:bodyPr>
          <a:lstStyle/>
          <a:p>
            <a:pPr marL="0" marR="0" lvl="0" indent="0" algn="ctr" rtl="0">
              <a:lnSpc>
                <a:spcPct val="90000"/>
              </a:lnSpc>
              <a:spcBef>
                <a:spcPts val="0"/>
              </a:spcBef>
              <a:spcAft>
                <a:spcPts val="0"/>
              </a:spcAft>
              <a:buClr>
                <a:schemeClr val="dk1"/>
              </a:buClr>
              <a:buSzPts val="3000"/>
              <a:buFont typeface="Calibri"/>
              <a:buNone/>
            </a:pPr>
            <a:r>
              <a:rPr lang="en" sz="3000" b="1">
                <a:solidFill>
                  <a:schemeClr val="dk1"/>
                </a:solidFill>
                <a:latin typeface="Calibri"/>
                <a:ea typeface="Calibri"/>
                <a:cs typeface="Calibri"/>
                <a:sym typeface="Calibri"/>
              </a:rPr>
              <a:t>Ortholog Inference using orthologous matrix algorithm (OMA 2.0)</a:t>
            </a:r>
            <a:endParaRPr sz="1100"/>
          </a:p>
        </p:txBody>
      </p:sp>
      <p:sp>
        <p:nvSpPr>
          <p:cNvPr id="819" name="Google Shape;819;p59"/>
          <p:cNvSpPr/>
          <p:nvPr/>
        </p:nvSpPr>
        <p:spPr>
          <a:xfrm>
            <a:off x="6704580" y="4751085"/>
            <a:ext cx="2233800" cy="3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Train et al. 2017</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https://omabrowser.org/standalone/</a:t>
            </a:r>
            <a:endParaRPr sz="1100">
              <a:solidFill>
                <a:schemeClr val="dk1"/>
              </a:solidFill>
              <a:latin typeface="Calibri"/>
              <a:ea typeface="Calibri"/>
              <a:cs typeface="Calibri"/>
              <a:sym typeface="Calibri"/>
            </a:endParaRPr>
          </a:p>
        </p:txBody>
      </p:sp>
      <p:cxnSp>
        <p:nvCxnSpPr>
          <p:cNvPr id="820" name="Google Shape;820;p59"/>
          <p:cNvCxnSpPr/>
          <p:nvPr/>
        </p:nvCxnSpPr>
        <p:spPr>
          <a:xfrm>
            <a:off x="1667474" y="1589344"/>
            <a:ext cx="1782900" cy="510900"/>
          </a:xfrm>
          <a:prstGeom prst="straightConnector1">
            <a:avLst/>
          </a:prstGeom>
          <a:noFill/>
          <a:ln w="57150" cap="flat" cmpd="sng">
            <a:solidFill>
              <a:srgbClr val="FFC000"/>
            </a:solidFill>
            <a:prstDash val="solid"/>
            <a:miter lim="800000"/>
            <a:headEnd type="none" w="sm" len="sm"/>
            <a:tailEnd type="triangle" w="med" len="med"/>
          </a:ln>
        </p:spPr>
      </p:cxnSp>
      <p:sp>
        <p:nvSpPr>
          <p:cNvPr id="821" name="Google Shape;821;p59"/>
          <p:cNvSpPr/>
          <p:nvPr/>
        </p:nvSpPr>
        <p:spPr>
          <a:xfrm>
            <a:off x="669988" y="2149575"/>
            <a:ext cx="1129200" cy="253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49 Protein Sets </a:t>
            </a:r>
            <a:endParaRPr sz="1200">
              <a:solidFill>
                <a:schemeClr val="dk1"/>
              </a:solidFill>
              <a:latin typeface="Calibri"/>
              <a:ea typeface="Calibri"/>
              <a:cs typeface="Calibri"/>
              <a:sym typeface="Calibri"/>
            </a:endParaRPr>
          </a:p>
        </p:txBody>
      </p:sp>
      <p:cxnSp>
        <p:nvCxnSpPr>
          <p:cNvPr id="822" name="Google Shape;822;p59"/>
          <p:cNvCxnSpPr/>
          <p:nvPr/>
        </p:nvCxnSpPr>
        <p:spPr>
          <a:xfrm rot="10800000" flipH="1">
            <a:off x="1726673" y="3075469"/>
            <a:ext cx="1659600" cy="788700"/>
          </a:xfrm>
          <a:prstGeom prst="straightConnector1">
            <a:avLst/>
          </a:prstGeom>
          <a:noFill/>
          <a:ln w="57150" cap="flat" cmpd="sng">
            <a:solidFill>
              <a:srgbClr val="FFC000"/>
            </a:solidFill>
            <a:prstDash val="solid"/>
            <a:miter lim="800000"/>
            <a:headEnd type="none" w="sm" len="sm"/>
            <a:tailEnd type="triangle" w="med" len="med"/>
          </a:ln>
        </p:spPr>
      </p:cxnSp>
      <p:sp>
        <p:nvSpPr>
          <p:cNvPr id="823" name="Google Shape;823;p59"/>
          <p:cNvSpPr/>
          <p:nvPr/>
        </p:nvSpPr>
        <p:spPr>
          <a:xfrm>
            <a:off x="514045" y="4512474"/>
            <a:ext cx="1627500" cy="253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Up-to-date species tree</a:t>
            </a:r>
            <a:endParaRPr sz="1200">
              <a:solidFill>
                <a:schemeClr val="dk1"/>
              </a:solidFill>
              <a:latin typeface="Calibri"/>
              <a:ea typeface="Calibri"/>
              <a:cs typeface="Calibri"/>
              <a:sym typeface="Calibri"/>
            </a:endParaRPr>
          </a:p>
        </p:txBody>
      </p:sp>
      <p:pic>
        <p:nvPicPr>
          <p:cNvPr id="824" name="Google Shape;824;p59"/>
          <p:cNvPicPr preferRelativeResize="0"/>
          <p:nvPr/>
        </p:nvPicPr>
        <p:blipFill rotWithShape="1">
          <a:blip r:embed="rId3">
            <a:alphaModFix/>
          </a:blip>
          <a:srcRect/>
          <a:stretch/>
        </p:blipFill>
        <p:spPr>
          <a:xfrm>
            <a:off x="3836645" y="2337257"/>
            <a:ext cx="4006861" cy="1818137"/>
          </a:xfrm>
          <a:prstGeom prst="rect">
            <a:avLst/>
          </a:prstGeom>
          <a:noFill/>
          <a:ln>
            <a:noFill/>
          </a:ln>
        </p:spPr>
      </p:pic>
      <p:sp>
        <p:nvSpPr>
          <p:cNvPr id="825" name="Google Shape;825;p59"/>
          <p:cNvSpPr/>
          <p:nvPr/>
        </p:nvSpPr>
        <p:spPr>
          <a:xfrm>
            <a:off x="4795859" y="1524840"/>
            <a:ext cx="1996500" cy="253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Calibri"/>
                <a:ea typeface="Calibri"/>
                <a:cs typeface="Calibri"/>
                <a:sym typeface="Calibri"/>
              </a:rPr>
              <a:t>Hierarchical Ortholog Groups</a:t>
            </a:r>
            <a:endParaRPr sz="1200">
              <a:solidFill>
                <a:schemeClr val="dk1"/>
              </a:solidFill>
              <a:latin typeface="Calibri"/>
              <a:ea typeface="Calibri"/>
              <a:cs typeface="Calibri"/>
              <a:sym typeface="Calibri"/>
            </a:endParaRPr>
          </a:p>
        </p:txBody>
      </p:sp>
      <p:sp>
        <p:nvSpPr>
          <p:cNvPr id="826" name="Google Shape;826;p59"/>
          <p:cNvSpPr/>
          <p:nvPr/>
        </p:nvSpPr>
        <p:spPr>
          <a:xfrm>
            <a:off x="4548421" y="1780284"/>
            <a:ext cx="2583300" cy="623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dk1"/>
                </a:solidFill>
                <a:latin typeface="Helvetica Neue"/>
                <a:ea typeface="Helvetica Neue"/>
                <a:cs typeface="Helvetica Neue"/>
                <a:sym typeface="Helvetica Neue"/>
              </a:rPr>
              <a:t>Sets of genes that have descended from a single common ancestor within a taxonomic range of interest</a:t>
            </a:r>
            <a:endParaRPr sz="1200">
              <a:solidFill>
                <a:schemeClr val="dk1"/>
              </a:solidFill>
              <a:latin typeface="Calibri"/>
              <a:ea typeface="Calibri"/>
              <a:cs typeface="Calibri"/>
              <a:sym typeface="Calibri"/>
            </a:endParaRPr>
          </a:p>
        </p:txBody>
      </p:sp>
      <p:pic>
        <p:nvPicPr>
          <p:cNvPr id="827" name="Google Shape;827;p5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2841" y="3294153"/>
            <a:ext cx="1044597" cy="1117012"/>
          </a:xfrm>
          <a:prstGeom prst="rect">
            <a:avLst/>
          </a:prstGeom>
          <a:noFill/>
          <a:ln>
            <a:noFill/>
          </a:ln>
        </p:spPr>
      </p:pic>
      <p:pic>
        <p:nvPicPr>
          <p:cNvPr id="828" name="Google Shape;828;p5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06651" y="1061964"/>
            <a:ext cx="1520022" cy="96967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60"/>
          <p:cNvSpPr txBox="1">
            <a:spLocks noGrp="1"/>
          </p:cNvSpPr>
          <p:nvPr>
            <p:ph type="title"/>
          </p:nvPr>
        </p:nvSpPr>
        <p:spPr>
          <a:xfrm>
            <a:off x="74140" y="0"/>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800" b="1"/>
              <a:t>The Phylostratigraphy Recipe</a:t>
            </a:r>
            <a:endParaRPr sz="2800" b="1"/>
          </a:p>
        </p:txBody>
      </p:sp>
      <p:sp>
        <p:nvSpPr>
          <p:cNvPr id="834" name="Google Shape;834;p60"/>
          <p:cNvSpPr txBox="1">
            <a:spLocks noGrp="1"/>
          </p:cNvSpPr>
          <p:nvPr>
            <p:ph type="body" idx="1"/>
          </p:nvPr>
        </p:nvSpPr>
        <p:spPr>
          <a:xfrm>
            <a:off x="464654" y="994172"/>
            <a:ext cx="8413500" cy="3821400"/>
          </a:xfrm>
          <a:prstGeom prst="rect">
            <a:avLst/>
          </a:prstGeom>
          <a:noFill/>
          <a:ln>
            <a:noFill/>
          </a:ln>
        </p:spPr>
        <p:txBody>
          <a:bodyPr spcFirstLastPara="1" wrap="square" lIns="68575" tIns="34275" rIns="68575" bIns="34275" anchor="t" anchorCtr="0">
            <a:noAutofit/>
          </a:bodyPr>
          <a:lstStyle/>
          <a:p>
            <a:pPr marL="381000" lvl="0" indent="-381000" algn="l" rtl="0">
              <a:lnSpc>
                <a:spcPct val="90000"/>
              </a:lnSpc>
              <a:spcBef>
                <a:spcPts val="0"/>
              </a:spcBef>
              <a:spcAft>
                <a:spcPts val="0"/>
              </a:spcAft>
              <a:buClr>
                <a:schemeClr val="dk1"/>
              </a:buClr>
              <a:buSzPts val="2200"/>
              <a:buAutoNum type="arabicPeriod"/>
            </a:pPr>
            <a:r>
              <a:rPr lang="en" sz="2200"/>
              <a:t>Gather our ingredients</a:t>
            </a:r>
            <a:endParaRPr sz="2200"/>
          </a:p>
          <a:p>
            <a:pPr marL="381000" lvl="0" indent="-381000" algn="l" rtl="0">
              <a:lnSpc>
                <a:spcPct val="90000"/>
              </a:lnSpc>
              <a:spcBef>
                <a:spcPts val="0"/>
              </a:spcBef>
              <a:spcAft>
                <a:spcPts val="0"/>
              </a:spcAft>
              <a:buSzPts val="2200"/>
              <a:buAutoNum type="arabicPeriod"/>
            </a:pPr>
            <a:r>
              <a:rPr lang="en" sz="2200"/>
              <a:t>Compare all Sequences in All Proteomes and Infer Hierarchical Ortholog Groups</a:t>
            </a:r>
            <a:endParaRPr sz="2200"/>
          </a:p>
          <a:p>
            <a:pPr marL="177800" lvl="0" indent="-228600" algn="l" rtl="0">
              <a:spcBef>
                <a:spcPts val="0"/>
              </a:spcBef>
              <a:spcAft>
                <a:spcPts val="0"/>
              </a:spcAft>
              <a:buSzPts val="2200"/>
              <a:buAutoNum type="arabicPeriod"/>
            </a:pPr>
            <a:r>
              <a:rPr lang="en" sz="2200"/>
              <a:t>Infer ages of gene families based on HOG content and extract the clusters containing human genes</a:t>
            </a:r>
            <a:endParaRPr sz="2200"/>
          </a:p>
          <a:p>
            <a:pPr marL="0" lvl="0" indent="0" algn="l" rtl="0">
              <a:lnSpc>
                <a:spcPct val="90000"/>
              </a:lnSpc>
              <a:spcBef>
                <a:spcPts val="800"/>
              </a:spcBef>
              <a:spcAft>
                <a:spcPts val="0"/>
              </a:spcAft>
              <a:buClr>
                <a:schemeClr val="dk1"/>
              </a:buClr>
              <a:buSzPts val="2100"/>
              <a:buNone/>
            </a:pPr>
            <a:r>
              <a:rPr lang="en" sz="1100"/>
              <a:t> </a:t>
            </a:r>
            <a:endParaRPr sz="1100"/>
          </a:p>
          <a:p>
            <a:pPr marL="0" lvl="0" indent="0" algn="l" rtl="0">
              <a:lnSpc>
                <a:spcPct val="90000"/>
              </a:lnSpc>
              <a:spcBef>
                <a:spcPts val="800"/>
              </a:spcBef>
              <a:spcAft>
                <a:spcPts val="1600"/>
              </a:spcAft>
              <a:buClr>
                <a:schemeClr val="dk1"/>
              </a:buClr>
              <a:buSzPts val="2100"/>
              <a:buNone/>
            </a:pPr>
            <a:endParaRPr sz="1100"/>
          </a:p>
        </p:txBody>
      </p:sp>
      <p:sp>
        <p:nvSpPr>
          <p:cNvPr id="835" name="Google Shape;835;p60"/>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pic>
        <p:nvPicPr>
          <p:cNvPr id="840" name="Google Shape;840;p61"/>
          <p:cNvPicPr preferRelativeResize="0"/>
          <p:nvPr/>
        </p:nvPicPr>
        <p:blipFill>
          <a:blip r:embed="rId3">
            <a:alphaModFix/>
          </a:blip>
          <a:stretch>
            <a:fillRect/>
          </a:stretch>
        </p:blipFill>
        <p:spPr>
          <a:xfrm>
            <a:off x="957700" y="642938"/>
            <a:ext cx="7543800" cy="3857625"/>
          </a:xfrm>
          <a:prstGeom prst="rect">
            <a:avLst/>
          </a:prstGeom>
          <a:noFill/>
          <a:ln>
            <a:noFill/>
          </a:ln>
        </p:spPr>
      </p:pic>
      <p:sp>
        <p:nvSpPr>
          <p:cNvPr id="841" name="Google Shape;841;p61"/>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46</a:t>
            </a:fld>
            <a:endParaRPr/>
          </a:p>
        </p:txBody>
      </p:sp>
      <p:pic>
        <p:nvPicPr>
          <p:cNvPr id="842" name="Google Shape;842;p61"/>
          <p:cNvPicPr preferRelativeResize="0"/>
          <p:nvPr/>
        </p:nvPicPr>
        <p:blipFill rotWithShape="1">
          <a:blip r:embed="rId4">
            <a:alphaModFix/>
          </a:blip>
          <a:srcRect/>
          <a:stretch/>
        </p:blipFill>
        <p:spPr>
          <a:xfrm>
            <a:off x="137927" y="137421"/>
            <a:ext cx="1177150" cy="580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62"/>
          <p:cNvSpPr txBox="1">
            <a:spLocks noGrp="1"/>
          </p:cNvSpPr>
          <p:nvPr>
            <p:ph type="title"/>
          </p:nvPr>
        </p:nvSpPr>
        <p:spPr>
          <a:xfrm>
            <a:off x="74140" y="0"/>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800" b="1"/>
              <a:t>The Phylostratigraphy Recipe</a:t>
            </a:r>
            <a:endParaRPr sz="2800" b="1"/>
          </a:p>
        </p:txBody>
      </p:sp>
      <p:sp>
        <p:nvSpPr>
          <p:cNvPr id="848" name="Google Shape;848;p62"/>
          <p:cNvSpPr txBox="1">
            <a:spLocks noGrp="1"/>
          </p:cNvSpPr>
          <p:nvPr>
            <p:ph type="body" idx="1"/>
          </p:nvPr>
        </p:nvSpPr>
        <p:spPr>
          <a:xfrm>
            <a:off x="464654" y="994172"/>
            <a:ext cx="8413500" cy="3821400"/>
          </a:xfrm>
          <a:prstGeom prst="rect">
            <a:avLst/>
          </a:prstGeom>
          <a:noFill/>
          <a:ln>
            <a:noFill/>
          </a:ln>
        </p:spPr>
        <p:txBody>
          <a:bodyPr spcFirstLastPara="1" wrap="square" lIns="68575" tIns="34275" rIns="68575" bIns="34275" anchor="t" anchorCtr="0">
            <a:noAutofit/>
          </a:bodyPr>
          <a:lstStyle/>
          <a:p>
            <a:pPr marL="457200" lvl="0" indent="-368300" algn="l" rtl="0">
              <a:lnSpc>
                <a:spcPct val="90000"/>
              </a:lnSpc>
              <a:spcBef>
                <a:spcPts val="0"/>
              </a:spcBef>
              <a:spcAft>
                <a:spcPts val="0"/>
              </a:spcAft>
              <a:buSzPts val="2200"/>
              <a:buAutoNum type="arabicPeriod"/>
            </a:pPr>
            <a:r>
              <a:rPr lang="en" sz="2200"/>
              <a:t>Gather our ingredients</a:t>
            </a:r>
            <a:endParaRPr sz="2200"/>
          </a:p>
          <a:p>
            <a:pPr marL="457200" lvl="0" indent="-368300" algn="l" rtl="0">
              <a:lnSpc>
                <a:spcPct val="90000"/>
              </a:lnSpc>
              <a:spcBef>
                <a:spcPts val="0"/>
              </a:spcBef>
              <a:spcAft>
                <a:spcPts val="0"/>
              </a:spcAft>
              <a:buSzPts val="2200"/>
              <a:buAutoNum type="arabicPeriod"/>
            </a:pPr>
            <a:r>
              <a:rPr lang="en" sz="2200"/>
              <a:t>Compare all Sequences in All Proteomes and Infer Hierarchical Ortholog Groups</a:t>
            </a:r>
            <a:endParaRPr sz="2200"/>
          </a:p>
          <a:p>
            <a:pPr marL="457200" lvl="0" indent="-368300" algn="l" rtl="0">
              <a:lnSpc>
                <a:spcPct val="90000"/>
              </a:lnSpc>
              <a:spcBef>
                <a:spcPts val="0"/>
              </a:spcBef>
              <a:spcAft>
                <a:spcPts val="0"/>
              </a:spcAft>
              <a:buSzPts val="2200"/>
              <a:buAutoNum type="arabicPeriod"/>
            </a:pPr>
            <a:r>
              <a:rPr lang="en" sz="2200"/>
              <a:t>Infer ages of gene families based on HOG content and extract the clusters containing human genes</a:t>
            </a:r>
            <a:endParaRPr sz="2200"/>
          </a:p>
          <a:p>
            <a:pPr marL="457200" lvl="0" indent="-368300" algn="l" rtl="0">
              <a:lnSpc>
                <a:spcPct val="90000"/>
              </a:lnSpc>
              <a:spcBef>
                <a:spcPts val="0"/>
              </a:spcBef>
              <a:spcAft>
                <a:spcPts val="0"/>
              </a:spcAft>
              <a:buSzPts val="2200"/>
              <a:buAutoNum type="arabicPeriod"/>
            </a:pPr>
            <a:r>
              <a:rPr lang="en" sz="2200"/>
              <a:t>Further analyses: </a:t>
            </a:r>
            <a:endParaRPr sz="2200"/>
          </a:p>
          <a:p>
            <a:pPr marL="520700" lvl="1" indent="-228600" algn="l" rtl="0">
              <a:spcBef>
                <a:spcPts val="0"/>
              </a:spcBef>
              <a:spcAft>
                <a:spcPts val="0"/>
              </a:spcAft>
              <a:buSzPts val="2200"/>
              <a:buChar char="○"/>
            </a:pPr>
            <a:r>
              <a:rPr lang="en" sz="2200"/>
              <a:t>Evolutionary history of disease-associated genes? </a:t>
            </a:r>
            <a:endParaRPr sz="2200"/>
          </a:p>
          <a:p>
            <a:pPr marL="520700" lvl="1" indent="-228600" algn="l" rtl="0">
              <a:spcBef>
                <a:spcPts val="0"/>
              </a:spcBef>
              <a:spcAft>
                <a:spcPts val="0"/>
              </a:spcAft>
              <a:buSzPts val="2200"/>
              <a:buChar char="○"/>
            </a:pPr>
            <a:r>
              <a:rPr lang="en" sz="2200"/>
              <a:t>Which organisms have which genes of interest? </a:t>
            </a:r>
            <a:endParaRPr sz="2200"/>
          </a:p>
          <a:p>
            <a:pPr marL="177800" lvl="0" indent="0" algn="l" rtl="0">
              <a:spcBef>
                <a:spcPts val="0"/>
              </a:spcBef>
              <a:spcAft>
                <a:spcPts val="0"/>
              </a:spcAft>
              <a:buNone/>
            </a:pPr>
            <a:endParaRPr sz="2200"/>
          </a:p>
          <a:p>
            <a:pPr marL="0" lvl="0" indent="0" algn="l" rtl="0">
              <a:lnSpc>
                <a:spcPct val="90000"/>
              </a:lnSpc>
              <a:spcBef>
                <a:spcPts val="800"/>
              </a:spcBef>
              <a:spcAft>
                <a:spcPts val="0"/>
              </a:spcAft>
              <a:buClr>
                <a:schemeClr val="dk1"/>
              </a:buClr>
              <a:buSzPts val="2100"/>
              <a:buNone/>
            </a:pPr>
            <a:r>
              <a:rPr lang="en" sz="1100"/>
              <a:t> </a:t>
            </a:r>
            <a:endParaRPr sz="1100"/>
          </a:p>
          <a:p>
            <a:pPr marL="0" lvl="0" indent="0" algn="l" rtl="0">
              <a:lnSpc>
                <a:spcPct val="90000"/>
              </a:lnSpc>
              <a:spcBef>
                <a:spcPts val="800"/>
              </a:spcBef>
              <a:spcAft>
                <a:spcPts val="1600"/>
              </a:spcAft>
              <a:buClr>
                <a:schemeClr val="dk1"/>
              </a:buClr>
              <a:buSzPts val="2100"/>
              <a:buNone/>
            </a:pPr>
            <a:endParaRPr sz="1100"/>
          </a:p>
        </p:txBody>
      </p:sp>
      <p:sp>
        <p:nvSpPr>
          <p:cNvPr id="849" name="Google Shape;849;p62"/>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47</a:t>
            </a:fld>
            <a:endParaRPr/>
          </a:p>
        </p:txBody>
      </p:sp>
      <p:pic>
        <p:nvPicPr>
          <p:cNvPr id="850" name="Google Shape;850;p62"/>
          <p:cNvPicPr preferRelativeResize="0"/>
          <p:nvPr/>
        </p:nvPicPr>
        <p:blipFill>
          <a:blip r:embed="rId3">
            <a:alphaModFix/>
          </a:blip>
          <a:stretch>
            <a:fillRect/>
          </a:stretch>
        </p:blipFill>
        <p:spPr>
          <a:xfrm>
            <a:off x="5964650" y="3643325"/>
            <a:ext cx="1468400" cy="1234675"/>
          </a:xfrm>
          <a:prstGeom prst="rect">
            <a:avLst/>
          </a:prstGeom>
          <a:noFill/>
          <a:ln>
            <a:noFill/>
          </a:ln>
        </p:spPr>
      </p:pic>
      <p:pic>
        <p:nvPicPr>
          <p:cNvPr id="851" name="Google Shape;851;p6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429925" y="3643325"/>
            <a:ext cx="2832465" cy="994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63"/>
          <p:cNvSpPr txBox="1">
            <a:spLocks noGrp="1"/>
          </p:cNvSpPr>
          <p:nvPr>
            <p:ph type="body" idx="1"/>
          </p:nvPr>
        </p:nvSpPr>
        <p:spPr>
          <a:xfrm>
            <a:off x="1971185" y="2191967"/>
            <a:ext cx="5529600" cy="12069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1600"/>
              </a:spcAft>
              <a:buClr>
                <a:schemeClr val="dk1"/>
              </a:buClr>
              <a:buSzPts val="2700"/>
              <a:buNone/>
            </a:pPr>
            <a:r>
              <a:rPr lang="en" sz="2700"/>
              <a:t>What do some of the results look like?</a:t>
            </a:r>
            <a:endParaRPr sz="1100"/>
          </a:p>
        </p:txBody>
      </p:sp>
      <p:pic>
        <p:nvPicPr>
          <p:cNvPr id="857" name="Google Shape;857;p6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751285" y="2689122"/>
            <a:ext cx="654846" cy="916784"/>
          </a:xfrm>
          <a:prstGeom prst="rect">
            <a:avLst/>
          </a:prstGeom>
          <a:noFill/>
          <a:ln>
            <a:noFill/>
          </a:ln>
        </p:spPr>
      </p:pic>
      <p:pic>
        <p:nvPicPr>
          <p:cNvPr id="858" name="Google Shape;858;p6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883208" y="526847"/>
            <a:ext cx="436185" cy="433169"/>
          </a:xfrm>
          <a:prstGeom prst="rect">
            <a:avLst/>
          </a:prstGeom>
          <a:noFill/>
          <a:ln>
            <a:noFill/>
          </a:ln>
        </p:spPr>
      </p:pic>
      <p:pic>
        <p:nvPicPr>
          <p:cNvPr id="859" name="Google Shape;859;p6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508308" y="907994"/>
            <a:ext cx="341580" cy="603337"/>
          </a:xfrm>
          <a:prstGeom prst="rect">
            <a:avLst/>
          </a:prstGeom>
          <a:noFill/>
          <a:ln>
            <a:noFill/>
          </a:ln>
        </p:spPr>
      </p:pic>
      <p:pic>
        <p:nvPicPr>
          <p:cNvPr id="860" name="Google Shape;860;p6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716999" y="450682"/>
            <a:ext cx="333584" cy="471680"/>
          </a:xfrm>
          <a:prstGeom prst="rect">
            <a:avLst/>
          </a:prstGeom>
          <a:noFill/>
          <a:ln>
            <a:noFill/>
          </a:ln>
        </p:spPr>
      </p:pic>
      <p:pic>
        <p:nvPicPr>
          <p:cNvPr id="861" name="Google Shape;861;p6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866994" y="1160147"/>
            <a:ext cx="247643" cy="435790"/>
          </a:xfrm>
          <a:prstGeom prst="rect">
            <a:avLst/>
          </a:prstGeom>
          <a:noFill/>
          <a:ln>
            <a:noFill/>
          </a:ln>
        </p:spPr>
      </p:pic>
      <p:pic>
        <p:nvPicPr>
          <p:cNvPr id="862" name="Google Shape;862;p63"/>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519677" y="503261"/>
            <a:ext cx="497542" cy="480340"/>
          </a:xfrm>
          <a:prstGeom prst="rect">
            <a:avLst/>
          </a:prstGeom>
          <a:noFill/>
          <a:ln>
            <a:noFill/>
          </a:ln>
        </p:spPr>
      </p:pic>
      <p:pic>
        <p:nvPicPr>
          <p:cNvPr id="863" name="Google Shape;863;p63"/>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731448" y="3371157"/>
            <a:ext cx="432501" cy="592102"/>
          </a:xfrm>
          <a:prstGeom prst="rect">
            <a:avLst/>
          </a:prstGeom>
          <a:noFill/>
          <a:ln>
            <a:noFill/>
          </a:ln>
        </p:spPr>
      </p:pic>
      <p:pic>
        <p:nvPicPr>
          <p:cNvPr id="864" name="Google Shape;864;p63"/>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5519677" y="3536630"/>
            <a:ext cx="508584" cy="719126"/>
          </a:xfrm>
          <a:prstGeom prst="rect">
            <a:avLst/>
          </a:prstGeom>
          <a:noFill/>
          <a:ln>
            <a:noFill/>
          </a:ln>
        </p:spPr>
      </p:pic>
      <p:pic>
        <p:nvPicPr>
          <p:cNvPr id="865" name="Google Shape;865;p63"/>
          <p:cNvPicPr preferRelativeResize="0"/>
          <p:nvPr/>
        </p:nvPicPr>
        <p:blipFill rotWithShape="1">
          <a:blip r:embed="rId11">
            <a:alphaModFix/>
          </a:blip>
          <a:srcRect/>
          <a:stretch/>
        </p:blipFill>
        <p:spPr>
          <a:xfrm>
            <a:off x="6327761" y="2696043"/>
            <a:ext cx="857250" cy="1200150"/>
          </a:xfrm>
          <a:prstGeom prst="rect">
            <a:avLst/>
          </a:prstGeom>
          <a:noFill/>
          <a:ln>
            <a:noFill/>
          </a:ln>
        </p:spPr>
      </p:pic>
      <p:pic>
        <p:nvPicPr>
          <p:cNvPr id="866" name="Google Shape;866;p6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584452" y="3632121"/>
            <a:ext cx="597510" cy="844866"/>
          </a:xfrm>
          <a:prstGeom prst="rect">
            <a:avLst/>
          </a:prstGeom>
          <a:noFill/>
          <a:ln>
            <a:noFill/>
          </a:ln>
        </p:spPr>
      </p:pic>
      <p:pic>
        <p:nvPicPr>
          <p:cNvPr id="867" name="Google Shape;867;p6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4601748" y="3605906"/>
            <a:ext cx="564086" cy="797605"/>
          </a:xfrm>
          <a:prstGeom prst="rect">
            <a:avLst/>
          </a:prstGeom>
          <a:noFill/>
          <a:ln>
            <a:noFill/>
          </a:ln>
        </p:spPr>
      </p:pic>
      <p:pic>
        <p:nvPicPr>
          <p:cNvPr id="868" name="Google Shape;868;p63"/>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519072" y="526847"/>
            <a:ext cx="857251" cy="734786"/>
          </a:xfrm>
          <a:prstGeom prst="rect">
            <a:avLst/>
          </a:prstGeom>
          <a:noFill/>
          <a:ln>
            <a:noFill/>
          </a:ln>
        </p:spPr>
      </p:pic>
      <p:pic>
        <p:nvPicPr>
          <p:cNvPr id="869" name="Google Shape;869;p63"/>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1865585" y="2803422"/>
            <a:ext cx="654846" cy="916784"/>
          </a:xfrm>
          <a:prstGeom prst="rect">
            <a:avLst/>
          </a:prstGeom>
          <a:solidFill>
            <a:schemeClr val="lt1"/>
          </a:solidFill>
          <a:ln>
            <a:noFill/>
          </a:ln>
        </p:spPr>
      </p:pic>
      <p:pic>
        <p:nvPicPr>
          <p:cNvPr id="870" name="Google Shape;870;p63"/>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3997508" y="641147"/>
            <a:ext cx="436185" cy="433169"/>
          </a:xfrm>
          <a:prstGeom prst="rect">
            <a:avLst/>
          </a:prstGeom>
          <a:noFill/>
          <a:ln>
            <a:noFill/>
          </a:ln>
        </p:spPr>
      </p:pic>
      <p:pic>
        <p:nvPicPr>
          <p:cNvPr id="871" name="Google Shape;871;p63"/>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6622608" y="1022294"/>
            <a:ext cx="341580" cy="603337"/>
          </a:xfrm>
          <a:prstGeom prst="rect">
            <a:avLst/>
          </a:prstGeom>
          <a:noFill/>
          <a:ln>
            <a:noFill/>
          </a:ln>
        </p:spPr>
      </p:pic>
      <p:pic>
        <p:nvPicPr>
          <p:cNvPr id="872" name="Google Shape;872;p63"/>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4831299" y="564982"/>
            <a:ext cx="333584" cy="471680"/>
          </a:xfrm>
          <a:prstGeom prst="rect">
            <a:avLst/>
          </a:prstGeom>
          <a:noFill/>
          <a:ln>
            <a:noFill/>
          </a:ln>
        </p:spPr>
      </p:pic>
      <p:pic>
        <p:nvPicPr>
          <p:cNvPr id="873" name="Google Shape;873;p63"/>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981294" y="1274446"/>
            <a:ext cx="247643" cy="435790"/>
          </a:xfrm>
          <a:prstGeom prst="rect">
            <a:avLst/>
          </a:prstGeom>
          <a:noFill/>
          <a:ln>
            <a:noFill/>
          </a:ln>
        </p:spPr>
      </p:pic>
      <p:pic>
        <p:nvPicPr>
          <p:cNvPr id="874" name="Google Shape;874;p63"/>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897350" y="1922387"/>
            <a:ext cx="654846" cy="916784"/>
          </a:xfrm>
          <a:prstGeom prst="rect">
            <a:avLst/>
          </a:prstGeom>
          <a:noFill/>
          <a:ln>
            <a:noFill/>
          </a:ln>
        </p:spPr>
      </p:pic>
      <p:pic>
        <p:nvPicPr>
          <p:cNvPr id="875" name="Google Shape;875;p63"/>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5633977" y="617561"/>
            <a:ext cx="497542" cy="480340"/>
          </a:xfrm>
          <a:prstGeom prst="rect">
            <a:avLst/>
          </a:prstGeom>
          <a:noFill/>
          <a:ln>
            <a:noFill/>
          </a:ln>
        </p:spPr>
      </p:pic>
      <p:pic>
        <p:nvPicPr>
          <p:cNvPr id="876" name="Google Shape;876;p63"/>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845748" y="3485457"/>
            <a:ext cx="432501" cy="592102"/>
          </a:xfrm>
          <a:prstGeom prst="rect">
            <a:avLst/>
          </a:prstGeom>
          <a:solidFill>
            <a:schemeClr val="lt1"/>
          </a:solidFill>
          <a:ln>
            <a:noFill/>
          </a:ln>
        </p:spPr>
      </p:pic>
      <p:pic>
        <p:nvPicPr>
          <p:cNvPr id="877" name="Google Shape;877;p63"/>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748247" y="3632121"/>
            <a:ext cx="508584" cy="719126"/>
          </a:xfrm>
          <a:prstGeom prst="rect">
            <a:avLst/>
          </a:prstGeom>
          <a:solidFill>
            <a:schemeClr val="lt1"/>
          </a:solidFill>
          <a:ln>
            <a:noFill/>
          </a:ln>
        </p:spPr>
      </p:pic>
      <p:pic>
        <p:nvPicPr>
          <p:cNvPr id="878" name="Google Shape;878;p63"/>
          <p:cNvPicPr preferRelativeResize="0"/>
          <p:nvPr/>
        </p:nvPicPr>
        <p:blipFill rotWithShape="1">
          <a:blip r:embed="rId24">
            <a:alphaModFix/>
          </a:blip>
          <a:srcRect/>
          <a:stretch/>
        </p:blipFill>
        <p:spPr>
          <a:xfrm>
            <a:off x="6615820" y="2839172"/>
            <a:ext cx="857250" cy="1200150"/>
          </a:xfrm>
          <a:prstGeom prst="rect">
            <a:avLst/>
          </a:prstGeom>
          <a:solidFill>
            <a:schemeClr val="lt1"/>
          </a:solidFill>
          <a:ln>
            <a:noFill/>
          </a:ln>
        </p:spPr>
      </p:pic>
      <p:pic>
        <p:nvPicPr>
          <p:cNvPr id="879" name="Google Shape;879;p63"/>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3698752" y="3746421"/>
            <a:ext cx="597510" cy="844866"/>
          </a:xfrm>
          <a:prstGeom prst="rect">
            <a:avLst/>
          </a:prstGeom>
          <a:solidFill>
            <a:schemeClr val="lt1"/>
          </a:solidFill>
          <a:ln>
            <a:noFill/>
          </a:ln>
        </p:spPr>
      </p:pic>
      <p:pic>
        <p:nvPicPr>
          <p:cNvPr id="880" name="Google Shape;880;p6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4716048" y="3720206"/>
            <a:ext cx="564086" cy="797605"/>
          </a:xfrm>
          <a:prstGeom prst="rect">
            <a:avLst/>
          </a:prstGeom>
          <a:solidFill>
            <a:schemeClr val="lt1"/>
          </a:solidFill>
          <a:ln>
            <a:noFill/>
          </a:ln>
        </p:spPr>
      </p:pic>
      <p:pic>
        <p:nvPicPr>
          <p:cNvPr id="881" name="Google Shape;881;p6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633372" y="641147"/>
            <a:ext cx="857251" cy="734786"/>
          </a:xfrm>
          <a:prstGeom prst="rect">
            <a:avLst/>
          </a:prstGeom>
          <a:noFill/>
          <a:ln>
            <a:noFill/>
          </a:ln>
        </p:spPr>
      </p:pic>
      <p:pic>
        <p:nvPicPr>
          <p:cNvPr id="882" name="Google Shape;882;p63"/>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541323" y="1898120"/>
            <a:ext cx="953033" cy="693115"/>
          </a:xfrm>
          <a:prstGeom prst="rect">
            <a:avLst/>
          </a:prstGeom>
          <a:noFill/>
          <a:ln>
            <a:noFill/>
          </a:ln>
        </p:spPr>
      </p:pic>
      <p:sp>
        <p:nvSpPr>
          <p:cNvPr id="883" name="Google Shape;883;p63"/>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64"/>
          <p:cNvSpPr txBox="1">
            <a:spLocks noGrp="1"/>
          </p:cNvSpPr>
          <p:nvPr>
            <p:ph type="title"/>
          </p:nvPr>
        </p:nvSpPr>
        <p:spPr>
          <a:xfrm>
            <a:off x="274706" y="-52351"/>
            <a:ext cx="8280000" cy="1017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Calibri"/>
              <a:buNone/>
            </a:pPr>
            <a:r>
              <a:rPr lang="en" sz="2700"/>
              <a:t>Diseases Genes in Select Taxa</a:t>
            </a:r>
            <a:endParaRPr sz="1100"/>
          </a:p>
        </p:txBody>
      </p:sp>
      <p:sp>
        <p:nvSpPr>
          <p:cNvPr id="889" name="Google Shape;889;p64"/>
          <p:cNvSpPr txBox="1"/>
          <p:nvPr/>
        </p:nvSpPr>
        <p:spPr>
          <a:xfrm>
            <a:off x="5872604" y="772075"/>
            <a:ext cx="2882100" cy="1510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200">
                <a:solidFill>
                  <a:schemeClr val="dk2"/>
                </a:solidFill>
                <a:latin typeface="Calibri"/>
                <a:ea typeface="Calibri"/>
                <a:cs typeface="Calibri"/>
                <a:sym typeface="Calibri"/>
              </a:rPr>
              <a:t>Less-explored models have similar percentages of disease associated genes</a:t>
            </a:r>
            <a:endParaRPr sz="1500"/>
          </a:p>
        </p:txBody>
      </p:sp>
      <p:sp>
        <p:nvSpPr>
          <p:cNvPr id="890" name="Google Shape;890;p64"/>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49</a:t>
            </a:fld>
            <a:endParaRPr/>
          </a:p>
        </p:txBody>
      </p:sp>
      <p:pic>
        <p:nvPicPr>
          <p:cNvPr id="891" name="Google Shape;891;p64"/>
          <p:cNvPicPr preferRelativeResize="0"/>
          <p:nvPr/>
        </p:nvPicPr>
        <p:blipFill>
          <a:blip r:embed="rId3">
            <a:alphaModFix/>
          </a:blip>
          <a:stretch>
            <a:fillRect/>
          </a:stretch>
        </p:blipFill>
        <p:spPr>
          <a:xfrm>
            <a:off x="585750" y="964949"/>
            <a:ext cx="5286851" cy="3792375"/>
          </a:xfrm>
          <a:prstGeom prst="rect">
            <a:avLst/>
          </a:prstGeom>
          <a:noFill/>
          <a:ln>
            <a:noFill/>
          </a:ln>
        </p:spPr>
      </p:pic>
      <p:sp>
        <p:nvSpPr>
          <p:cNvPr id="892" name="Google Shape;892;p64"/>
          <p:cNvSpPr/>
          <p:nvPr/>
        </p:nvSpPr>
        <p:spPr>
          <a:xfrm>
            <a:off x="1391120" y="2009579"/>
            <a:ext cx="4055100" cy="465900"/>
          </a:xfrm>
          <a:prstGeom prst="rect">
            <a:avLst/>
          </a:prstGeom>
          <a:noFill/>
          <a:ln w="22225"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93" name="Google Shape;893;p64"/>
          <p:cNvSpPr/>
          <p:nvPr/>
        </p:nvSpPr>
        <p:spPr>
          <a:xfrm>
            <a:off x="1455420" y="3029760"/>
            <a:ext cx="4055100" cy="892800"/>
          </a:xfrm>
          <a:prstGeom prst="rect">
            <a:avLst/>
          </a:prstGeom>
          <a:noFill/>
          <a:ln w="22225"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894" name="Google Shape;894;p64"/>
          <p:cNvPicPr preferRelativeResize="0"/>
          <p:nvPr/>
        </p:nvPicPr>
        <p:blipFill rotWithShape="1">
          <a:blip r:embed="rId4">
            <a:alphaModFix/>
          </a:blip>
          <a:srcRect/>
          <a:stretch/>
        </p:blipFill>
        <p:spPr>
          <a:xfrm>
            <a:off x="6761139" y="2589321"/>
            <a:ext cx="806918" cy="177366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cxnSp>
        <p:nvCxnSpPr>
          <p:cNvPr id="895" name="Google Shape;895;p64"/>
          <p:cNvCxnSpPr/>
          <p:nvPr/>
        </p:nvCxnSpPr>
        <p:spPr>
          <a:xfrm flipH="1">
            <a:off x="5446218" y="3338849"/>
            <a:ext cx="1088100" cy="183900"/>
          </a:xfrm>
          <a:prstGeom prst="straightConnector1">
            <a:avLst/>
          </a:prstGeom>
          <a:noFill/>
          <a:ln w="28575" cap="flat" cmpd="sng">
            <a:solidFill>
              <a:srgbClr val="FF0000"/>
            </a:solidFill>
            <a:prstDash val="solid"/>
            <a:miter lim="800000"/>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p:nvPr/>
        </p:nvSpPr>
        <p:spPr>
          <a:xfrm>
            <a:off x="1171625" y="724586"/>
            <a:ext cx="2033100" cy="201000"/>
          </a:xfrm>
          <a:prstGeom prst="uturnArrow">
            <a:avLst>
              <a:gd name="adj1" fmla="val 0"/>
              <a:gd name="adj2" fmla="val 11709"/>
              <a:gd name="adj3" fmla="val 23418"/>
              <a:gd name="adj4" fmla="val 75000"/>
              <a:gd name="adj5" fmla="val 1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txBox="1"/>
          <p:nvPr/>
        </p:nvSpPr>
        <p:spPr>
          <a:xfrm>
            <a:off x="2335800" y="11282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Imagine Institute</a:t>
            </a:r>
            <a:endParaRPr>
              <a:solidFill>
                <a:schemeClr val="dk1"/>
              </a:solidFill>
            </a:endParaRPr>
          </a:p>
          <a:p>
            <a:pPr marL="0" lvl="0" indent="0" algn="ctr" rtl="0">
              <a:spcBef>
                <a:spcPts val="0"/>
              </a:spcBef>
              <a:spcAft>
                <a:spcPts val="0"/>
              </a:spcAft>
              <a:buNone/>
            </a:pPr>
            <a:r>
              <a:rPr lang="en">
                <a:solidFill>
                  <a:schemeClr val="dk1"/>
                </a:solidFill>
              </a:rPr>
              <a:t>Paris</a:t>
            </a:r>
            <a:endParaRPr/>
          </a:p>
        </p:txBody>
      </p:sp>
      <p:sp>
        <p:nvSpPr>
          <p:cNvPr id="131" name="Google Shape;131;p20"/>
          <p:cNvSpPr txBox="1"/>
          <p:nvPr/>
        </p:nvSpPr>
        <p:spPr>
          <a:xfrm>
            <a:off x="-10350" y="1057825"/>
            <a:ext cx="23322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Paris-Descartes University</a:t>
            </a:r>
            <a:endParaRPr/>
          </a:p>
          <a:p>
            <a:pPr marL="0" lvl="0" indent="0" algn="ctr" rtl="0">
              <a:spcBef>
                <a:spcPts val="0"/>
              </a:spcBef>
              <a:spcAft>
                <a:spcPts val="0"/>
              </a:spcAft>
              <a:buNone/>
            </a:pPr>
            <a:r>
              <a:rPr lang="en">
                <a:solidFill>
                  <a:schemeClr val="dk1"/>
                </a:solidFill>
              </a:rPr>
              <a:t>Paris</a:t>
            </a:r>
            <a:endParaRPr/>
          </a:p>
        </p:txBody>
      </p:sp>
      <p:sp>
        <p:nvSpPr>
          <p:cNvPr id="132" name="Google Shape;132;p20"/>
          <p:cNvSpPr txBox="1"/>
          <p:nvPr/>
        </p:nvSpPr>
        <p:spPr>
          <a:xfrm>
            <a:off x="1232500" y="46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journey in science </a:t>
            </a:r>
            <a:endParaRPr sz="2100">
              <a:solidFill>
                <a:srgbClr val="0070C0"/>
              </a:solidFill>
              <a:latin typeface="Impact"/>
              <a:ea typeface="Impact"/>
              <a:cs typeface="Impact"/>
              <a:sym typeface="Impact"/>
            </a:endParaRPr>
          </a:p>
        </p:txBody>
      </p:sp>
      <p:sp>
        <p:nvSpPr>
          <p:cNvPr id="133" name="Google Shape;133;p20"/>
          <p:cNvSpPr/>
          <p:nvPr/>
        </p:nvSpPr>
        <p:spPr>
          <a:xfrm>
            <a:off x="3359200" y="707552"/>
            <a:ext cx="2033100" cy="201000"/>
          </a:xfrm>
          <a:prstGeom prst="uturnArrow">
            <a:avLst>
              <a:gd name="adj1" fmla="val 0"/>
              <a:gd name="adj2" fmla="val 11709"/>
              <a:gd name="adj3" fmla="val 23418"/>
              <a:gd name="adj4" fmla="val 75000"/>
              <a:gd name="adj5" fmla="val 1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4500" y="2410312"/>
            <a:ext cx="2281222" cy="1711377"/>
          </a:xfrm>
          <a:prstGeom prst="rect">
            <a:avLst/>
          </a:prstGeom>
          <a:noFill/>
          <a:ln>
            <a:noFill/>
          </a:ln>
          <a:effectLst>
            <a:outerShdw blurRad="57150" dist="19050" dir="5400000" algn="bl" rotWithShape="0">
              <a:srgbClr val="000000">
                <a:alpha val="50000"/>
              </a:srgbClr>
            </a:outerShdw>
          </a:effectLst>
        </p:spPr>
      </p:pic>
      <p:pic>
        <p:nvPicPr>
          <p:cNvPr id="135" name="Google Shape;135;p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352013" y="2410312"/>
            <a:ext cx="2171601" cy="1626900"/>
          </a:xfrm>
          <a:prstGeom prst="rect">
            <a:avLst/>
          </a:prstGeom>
          <a:noFill/>
          <a:ln>
            <a:noFill/>
          </a:ln>
          <a:effectLst>
            <a:outerShdw blurRad="57150" dist="19050" dir="5400000" algn="bl" rotWithShape="0">
              <a:srgbClr val="000000">
                <a:alpha val="50000"/>
              </a:srgbClr>
            </a:outerShdw>
          </a:effectLst>
        </p:spPr>
      </p:pic>
      <p:pic>
        <p:nvPicPr>
          <p:cNvPr id="136" name="Google Shape;136;p20"/>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79926" y="2411577"/>
            <a:ext cx="2165781" cy="1624336"/>
          </a:xfrm>
          <a:prstGeom prst="rect">
            <a:avLst/>
          </a:prstGeom>
          <a:noFill/>
          <a:ln>
            <a:noFill/>
          </a:ln>
          <a:effectLst>
            <a:outerShdw blurRad="57150" dist="19050" dir="5400000" algn="bl" rotWithShape="0">
              <a:srgbClr val="000000">
                <a:alpha val="50000"/>
              </a:srgbClr>
            </a:outerShdw>
          </a:effectLst>
        </p:spPr>
      </p:pic>
      <p:sp>
        <p:nvSpPr>
          <p:cNvPr id="137" name="Google Shape;137;p20"/>
          <p:cNvSpPr txBox="1"/>
          <p:nvPr/>
        </p:nvSpPr>
        <p:spPr>
          <a:xfrm>
            <a:off x="66475" y="1406450"/>
            <a:ext cx="2283300"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t>van Endert / Saveanu Lab</a:t>
            </a:r>
            <a:endParaRPr sz="900" b="1"/>
          </a:p>
          <a:p>
            <a:pPr marL="0" lvl="0" indent="0" algn="l" rtl="0">
              <a:spcBef>
                <a:spcPts val="0"/>
              </a:spcBef>
              <a:spcAft>
                <a:spcPts val="0"/>
              </a:spcAft>
              <a:buNone/>
            </a:pPr>
            <a:r>
              <a:rPr lang="en" sz="900">
                <a:solidFill>
                  <a:srgbClr val="9900FF"/>
                </a:solidFill>
              </a:rPr>
              <a:t>#Dendritic cell endosomal compartments</a:t>
            </a:r>
            <a:endParaRPr sz="900">
              <a:solidFill>
                <a:srgbClr val="9900FF"/>
              </a:solidFill>
            </a:endParaRPr>
          </a:p>
          <a:p>
            <a:pPr marL="0" lvl="0" indent="0" algn="l" rtl="0">
              <a:spcBef>
                <a:spcPts val="0"/>
              </a:spcBef>
              <a:spcAft>
                <a:spcPts val="0"/>
              </a:spcAft>
              <a:buNone/>
            </a:pPr>
            <a:r>
              <a:rPr lang="en" sz="900">
                <a:solidFill>
                  <a:srgbClr val="4A86E8"/>
                </a:solidFill>
              </a:rPr>
              <a:t>#Immune system regulation</a:t>
            </a:r>
            <a:endParaRPr sz="900">
              <a:solidFill>
                <a:srgbClr val="4A86E8"/>
              </a:solidFill>
            </a:endParaRPr>
          </a:p>
          <a:p>
            <a:pPr marL="0" lvl="0" indent="0" algn="l" rtl="0">
              <a:spcBef>
                <a:spcPts val="0"/>
              </a:spcBef>
              <a:spcAft>
                <a:spcPts val="0"/>
              </a:spcAft>
              <a:buNone/>
            </a:pPr>
            <a:r>
              <a:rPr lang="en" sz="900">
                <a:solidFill>
                  <a:srgbClr val="9900FF"/>
                </a:solidFill>
              </a:rPr>
              <a:t>#confocal microscopy</a:t>
            </a:r>
            <a:endParaRPr sz="900">
              <a:solidFill>
                <a:srgbClr val="9900FF"/>
              </a:solidFill>
            </a:endParaRPr>
          </a:p>
          <a:p>
            <a:pPr marL="0" lvl="0" indent="0" algn="l" rtl="0">
              <a:spcBef>
                <a:spcPts val="0"/>
              </a:spcBef>
              <a:spcAft>
                <a:spcPts val="0"/>
              </a:spcAft>
              <a:buNone/>
            </a:pPr>
            <a:r>
              <a:rPr lang="en" sz="900">
                <a:solidFill>
                  <a:srgbClr val="4A86E8"/>
                </a:solidFill>
              </a:rPr>
              <a:t>#Cell and molecular biology</a:t>
            </a:r>
            <a:endParaRPr sz="900">
              <a:solidFill>
                <a:srgbClr val="4A86E8"/>
              </a:solidFill>
            </a:endParaRPr>
          </a:p>
          <a:p>
            <a:pPr marL="0" lvl="0" indent="0" algn="l" rtl="0">
              <a:spcBef>
                <a:spcPts val="0"/>
              </a:spcBef>
              <a:spcAft>
                <a:spcPts val="0"/>
              </a:spcAft>
              <a:buNone/>
            </a:pPr>
            <a:endParaRPr sz="900"/>
          </a:p>
        </p:txBody>
      </p:sp>
      <p:sp>
        <p:nvSpPr>
          <p:cNvPr id="138" name="Google Shape;138;p20"/>
          <p:cNvSpPr txBox="1"/>
          <p:nvPr/>
        </p:nvSpPr>
        <p:spPr>
          <a:xfrm>
            <a:off x="2820775" y="1420675"/>
            <a:ext cx="1428000"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rPr>
              <a:t>Hermine lab</a:t>
            </a:r>
            <a:endParaRPr sz="900" b="1">
              <a:solidFill>
                <a:srgbClr val="4A86E8"/>
              </a:solidFill>
            </a:endParaRPr>
          </a:p>
          <a:p>
            <a:pPr marL="0" lvl="0" indent="0" algn="l" rtl="0">
              <a:spcBef>
                <a:spcPts val="0"/>
              </a:spcBef>
              <a:spcAft>
                <a:spcPts val="0"/>
              </a:spcAft>
              <a:buNone/>
            </a:pPr>
            <a:r>
              <a:rPr lang="en" sz="900">
                <a:solidFill>
                  <a:srgbClr val="4A86E8"/>
                </a:solidFill>
              </a:rPr>
              <a:t>#Cancer immunology</a:t>
            </a:r>
            <a:endParaRPr sz="900">
              <a:solidFill>
                <a:srgbClr val="4A86E8"/>
              </a:solidFill>
            </a:endParaRPr>
          </a:p>
          <a:p>
            <a:pPr marL="0" lvl="0" indent="0" algn="l" rtl="0">
              <a:spcBef>
                <a:spcPts val="0"/>
              </a:spcBef>
              <a:spcAft>
                <a:spcPts val="0"/>
              </a:spcAft>
              <a:buNone/>
            </a:pPr>
            <a:r>
              <a:rPr lang="en" sz="900">
                <a:solidFill>
                  <a:srgbClr val="4A86E8"/>
                </a:solidFill>
              </a:rPr>
              <a:t>#Immunotherapy</a:t>
            </a:r>
            <a:endParaRPr sz="900">
              <a:solidFill>
                <a:srgbClr val="4A86E8"/>
              </a:solidFill>
            </a:endParaRPr>
          </a:p>
          <a:p>
            <a:pPr marL="0" lvl="0" indent="0" algn="l" rtl="0">
              <a:spcBef>
                <a:spcPts val="0"/>
              </a:spcBef>
              <a:spcAft>
                <a:spcPts val="0"/>
              </a:spcAft>
              <a:buNone/>
            </a:pPr>
            <a:r>
              <a:rPr lang="en" sz="900">
                <a:solidFill>
                  <a:srgbClr val="9900FF"/>
                </a:solidFill>
              </a:rPr>
              <a:t>#in vivo</a:t>
            </a:r>
            <a:endParaRPr sz="900">
              <a:solidFill>
                <a:srgbClr val="9900FF"/>
              </a:solidFill>
            </a:endParaRPr>
          </a:p>
          <a:p>
            <a:pPr marL="0" lvl="0" indent="0" algn="l" rtl="0">
              <a:spcBef>
                <a:spcPts val="0"/>
              </a:spcBef>
              <a:spcAft>
                <a:spcPts val="0"/>
              </a:spcAft>
              <a:buNone/>
            </a:pPr>
            <a:endParaRPr sz="900"/>
          </a:p>
        </p:txBody>
      </p:sp>
      <p:sp>
        <p:nvSpPr>
          <p:cNvPr id="139" name="Google Shape;139;p20"/>
          <p:cNvSpPr txBox="1"/>
          <p:nvPr/>
        </p:nvSpPr>
        <p:spPr>
          <a:xfrm>
            <a:off x="4214125" y="1057825"/>
            <a:ext cx="27936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Stanford</a:t>
            </a:r>
            <a:endParaRPr/>
          </a:p>
          <a:p>
            <a:pPr marL="0" lvl="0" indent="0" algn="ctr" rtl="0">
              <a:spcBef>
                <a:spcPts val="0"/>
              </a:spcBef>
              <a:spcAft>
                <a:spcPts val="0"/>
              </a:spcAft>
              <a:buNone/>
            </a:pPr>
            <a:r>
              <a:rPr lang="en"/>
              <a:t>Microbiology &amp; Immunology</a:t>
            </a:r>
            <a:endParaRPr/>
          </a:p>
        </p:txBody>
      </p:sp>
      <p:sp>
        <p:nvSpPr>
          <p:cNvPr id="140" name="Google Shape;140;p20"/>
          <p:cNvSpPr txBox="1"/>
          <p:nvPr/>
        </p:nvSpPr>
        <p:spPr>
          <a:xfrm>
            <a:off x="4852200" y="1420675"/>
            <a:ext cx="1712700"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rPr>
              <a:t>Idoyaga lab</a:t>
            </a:r>
            <a:endParaRPr sz="700" b="1"/>
          </a:p>
          <a:p>
            <a:pPr marL="0" lvl="0" indent="0" algn="l" rtl="0">
              <a:spcBef>
                <a:spcPts val="0"/>
              </a:spcBef>
              <a:spcAft>
                <a:spcPts val="0"/>
              </a:spcAft>
              <a:buNone/>
            </a:pPr>
            <a:r>
              <a:rPr lang="en" sz="900"/>
              <a:t>#Dendritic cell physiology</a:t>
            </a:r>
            <a:endParaRPr sz="900"/>
          </a:p>
          <a:p>
            <a:pPr marL="0" lvl="0" indent="0" algn="l" rtl="0">
              <a:spcBef>
                <a:spcPts val="0"/>
              </a:spcBef>
              <a:spcAft>
                <a:spcPts val="0"/>
              </a:spcAft>
              <a:buNone/>
            </a:pPr>
            <a:r>
              <a:rPr lang="en" sz="900"/>
              <a:t>#Cancer immunotherapy</a:t>
            </a:r>
            <a:endParaRPr sz="900"/>
          </a:p>
          <a:p>
            <a:pPr marL="0" lvl="0" indent="0" algn="l" rtl="0">
              <a:spcBef>
                <a:spcPts val="0"/>
              </a:spcBef>
              <a:spcAft>
                <a:spcPts val="0"/>
              </a:spcAft>
              <a:buNone/>
            </a:pPr>
            <a:r>
              <a:rPr lang="en" sz="900">
                <a:solidFill>
                  <a:srgbClr val="4A86E8"/>
                </a:solidFill>
              </a:rPr>
              <a:t>#Single cell flow cytometry</a:t>
            </a:r>
            <a:endParaRPr sz="900">
              <a:solidFill>
                <a:srgbClr val="4A86E8"/>
              </a:solidFill>
            </a:endParaRPr>
          </a:p>
          <a:p>
            <a:pPr marL="0" lvl="0" indent="0" algn="l" rtl="0">
              <a:spcBef>
                <a:spcPts val="0"/>
              </a:spcBef>
              <a:spcAft>
                <a:spcPts val="0"/>
              </a:spcAft>
              <a:buNone/>
            </a:pPr>
            <a:endParaRPr sz="900"/>
          </a:p>
        </p:txBody>
      </p:sp>
      <p:sp>
        <p:nvSpPr>
          <p:cNvPr id="141" name="Google Shape;141;p20"/>
          <p:cNvSpPr/>
          <p:nvPr/>
        </p:nvSpPr>
        <p:spPr>
          <a:xfrm>
            <a:off x="-10350" y="4025600"/>
            <a:ext cx="9144000" cy="22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p:nvPr/>
        </p:nvSpPr>
        <p:spPr>
          <a:xfrm>
            <a:off x="4721475" y="41705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Fairchild Building </a:t>
            </a:r>
            <a:endParaRPr/>
          </a:p>
          <a:p>
            <a:pPr marL="0" lvl="0" indent="0" algn="ctr" rtl="0">
              <a:spcBef>
                <a:spcPts val="0"/>
              </a:spcBef>
              <a:spcAft>
                <a:spcPts val="0"/>
              </a:spcAft>
              <a:buNone/>
            </a:pPr>
            <a:r>
              <a:rPr lang="en"/>
              <a:t>redwoods’ shade</a:t>
            </a:r>
            <a:endParaRPr/>
          </a:p>
        </p:txBody>
      </p:sp>
      <p:sp>
        <p:nvSpPr>
          <p:cNvPr id="143" name="Google Shape;143;p20"/>
          <p:cNvSpPr txBox="1"/>
          <p:nvPr/>
        </p:nvSpPr>
        <p:spPr>
          <a:xfrm>
            <a:off x="246975" y="40943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Carré (square) Necker</a:t>
            </a:r>
            <a:endParaRPr/>
          </a:p>
        </p:txBody>
      </p:sp>
      <p:sp>
        <p:nvSpPr>
          <p:cNvPr id="144" name="Google Shape;144;p20"/>
          <p:cNvSpPr txBox="1"/>
          <p:nvPr/>
        </p:nvSpPr>
        <p:spPr>
          <a:xfrm>
            <a:off x="2401650" y="41705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Imagine</a:t>
            </a:r>
            <a:endParaRPr/>
          </a:p>
          <a:p>
            <a:pPr marL="0" lvl="0" indent="0" algn="ctr" rtl="0">
              <a:spcBef>
                <a:spcPts val="0"/>
              </a:spcBef>
              <a:spcAft>
                <a:spcPts val="0"/>
              </a:spcAft>
              <a:buNone/>
            </a:pPr>
            <a:r>
              <a:rPr lang="en"/>
              <a:t>Rooftop</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5"/>
          <p:cNvSpPr txBox="1">
            <a:spLocks noGrp="1"/>
          </p:cNvSpPr>
          <p:nvPr>
            <p:ph type="body" idx="2"/>
          </p:nvPr>
        </p:nvSpPr>
        <p:spPr>
          <a:xfrm>
            <a:off x="332213" y="707866"/>
            <a:ext cx="2922000" cy="37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1600"/>
              </a:spcAft>
              <a:buClr>
                <a:schemeClr val="dk1"/>
              </a:buClr>
              <a:buSzPts val="2100"/>
              <a:buNone/>
            </a:pPr>
            <a:r>
              <a:rPr lang="en" sz="2200">
                <a:latin typeface="Calibri"/>
                <a:ea typeface="Calibri"/>
                <a:cs typeface="Calibri"/>
                <a:sym typeface="Calibri"/>
              </a:rPr>
              <a:t>Both cnidarians and </a:t>
            </a:r>
            <a:r>
              <a:rPr lang="en" sz="2200" i="1">
                <a:latin typeface="Calibri"/>
                <a:ea typeface="Calibri"/>
                <a:cs typeface="Calibri"/>
                <a:sym typeface="Calibri"/>
              </a:rPr>
              <a:t>Drosophila</a:t>
            </a:r>
            <a:r>
              <a:rPr lang="en" sz="2200">
                <a:latin typeface="Calibri"/>
                <a:ea typeface="Calibri"/>
                <a:cs typeface="Calibri"/>
                <a:sym typeface="Calibri"/>
              </a:rPr>
              <a:t> have ~40% of the human-disease- associated genes, but not the same subsets</a:t>
            </a:r>
            <a:endParaRPr sz="2200">
              <a:latin typeface="Calibri"/>
              <a:ea typeface="Calibri"/>
              <a:cs typeface="Calibri"/>
              <a:sym typeface="Calibri"/>
            </a:endParaRPr>
          </a:p>
        </p:txBody>
      </p:sp>
      <p:pic>
        <p:nvPicPr>
          <p:cNvPr id="901" name="Google Shape;901;p6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49128" y="369980"/>
            <a:ext cx="5650785" cy="4403538"/>
          </a:xfrm>
          <a:prstGeom prst="rect">
            <a:avLst/>
          </a:prstGeom>
          <a:noFill/>
          <a:ln>
            <a:noFill/>
          </a:ln>
        </p:spPr>
      </p:pic>
      <p:sp>
        <p:nvSpPr>
          <p:cNvPr id="902" name="Google Shape;902;p6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6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49128" y="369980"/>
            <a:ext cx="5650785" cy="4403538"/>
          </a:xfrm>
          <a:prstGeom prst="rect">
            <a:avLst/>
          </a:prstGeom>
          <a:noFill/>
          <a:ln>
            <a:noFill/>
          </a:ln>
        </p:spPr>
      </p:pic>
      <p:sp>
        <p:nvSpPr>
          <p:cNvPr id="908" name="Google Shape;908;p66"/>
          <p:cNvSpPr txBox="1"/>
          <p:nvPr/>
        </p:nvSpPr>
        <p:spPr>
          <a:xfrm>
            <a:off x="370488" y="1237593"/>
            <a:ext cx="2853600" cy="26547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2100">
                <a:solidFill>
                  <a:schemeClr val="dk1"/>
                </a:solidFill>
                <a:latin typeface="Calibri"/>
                <a:ea typeface="Calibri"/>
                <a:cs typeface="Calibri"/>
                <a:sym typeface="Calibri"/>
              </a:rPr>
              <a:t>Notably, </a:t>
            </a:r>
            <a:r>
              <a:rPr lang="en" sz="2100" i="1">
                <a:solidFill>
                  <a:schemeClr val="dk1"/>
                </a:solidFill>
                <a:latin typeface="Calibri"/>
                <a:ea typeface="Calibri"/>
                <a:cs typeface="Calibri"/>
                <a:sym typeface="Calibri"/>
              </a:rPr>
              <a:t>Hydractinia</a:t>
            </a:r>
            <a:r>
              <a:rPr lang="en" sz="2100">
                <a:solidFill>
                  <a:schemeClr val="dk1"/>
                </a:solidFill>
                <a:latin typeface="Calibri"/>
                <a:ea typeface="Calibri"/>
                <a:cs typeface="Calibri"/>
                <a:sym typeface="Calibri"/>
              </a:rPr>
              <a:t> has four disease gene orthologs not shared with other sequenced cnidarians</a:t>
            </a:r>
            <a:endParaRPr sz="1100"/>
          </a:p>
          <a:p>
            <a:pPr marL="0" marR="0" lvl="0" indent="0" algn="l" rtl="0">
              <a:spcBef>
                <a:spcPts val="0"/>
              </a:spcBef>
              <a:spcAft>
                <a:spcPts val="0"/>
              </a:spcAft>
              <a:buNone/>
            </a:pPr>
            <a:endParaRPr sz="2100">
              <a:solidFill>
                <a:schemeClr val="dk1"/>
              </a:solidFill>
              <a:latin typeface="Calibri"/>
              <a:ea typeface="Calibri"/>
              <a:cs typeface="Calibri"/>
              <a:sym typeface="Calibri"/>
            </a:endParaRPr>
          </a:p>
          <a:p>
            <a:pPr marL="0" marR="0" lvl="0" indent="0" algn="l" rtl="0">
              <a:spcBef>
                <a:spcPts val="0"/>
              </a:spcBef>
              <a:spcAft>
                <a:spcPts val="0"/>
              </a:spcAft>
              <a:buNone/>
            </a:pPr>
            <a:r>
              <a:rPr lang="en" sz="2100">
                <a:solidFill>
                  <a:schemeClr val="dk1"/>
                </a:solidFill>
                <a:latin typeface="Calibri"/>
                <a:ea typeface="Calibri"/>
                <a:cs typeface="Calibri"/>
                <a:sym typeface="Calibri"/>
              </a:rPr>
              <a:t>Increased taxon sampling is key!</a:t>
            </a:r>
            <a:endParaRPr sz="1100"/>
          </a:p>
        </p:txBody>
      </p:sp>
      <p:sp>
        <p:nvSpPr>
          <p:cNvPr id="909" name="Google Shape;909;p66"/>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6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52</a:t>
            </a:fld>
            <a:endParaRPr sz="1100"/>
          </a:p>
        </p:txBody>
      </p:sp>
      <p:sp>
        <p:nvSpPr>
          <p:cNvPr id="916" name="Google Shape;916;p67"/>
          <p:cNvSpPr txBox="1">
            <a:spLocks noGrp="1"/>
          </p:cNvSpPr>
          <p:nvPr>
            <p:ph type="title"/>
          </p:nvPr>
        </p:nvSpPr>
        <p:spPr>
          <a:xfrm>
            <a:off x="680966" y="0"/>
            <a:ext cx="8142600" cy="908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800"/>
              <a:buFont typeface="Calibri"/>
              <a:buNone/>
            </a:pPr>
            <a:r>
              <a:rPr lang="en" sz="2400" b="1">
                <a:latin typeface="Calibri"/>
                <a:ea typeface="Calibri"/>
                <a:cs typeface="Calibri"/>
                <a:sym typeface="Calibri"/>
              </a:rPr>
              <a:t>Different Evolutionary History of Disease-Associated Genes</a:t>
            </a:r>
            <a:br>
              <a:rPr lang="en" sz="2100"/>
            </a:br>
            <a:endParaRPr sz="2100"/>
          </a:p>
        </p:txBody>
      </p:sp>
      <p:sp>
        <p:nvSpPr>
          <p:cNvPr id="917" name="Google Shape;917;p67"/>
          <p:cNvSpPr/>
          <p:nvPr/>
        </p:nvSpPr>
        <p:spPr>
          <a:xfrm>
            <a:off x="6137550" y="1082375"/>
            <a:ext cx="2698200" cy="25644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Significantly fewer recent origins among disease gene data sets</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 sz="2000" b="0" i="0" u="none" strike="noStrike" cap="none">
                <a:solidFill>
                  <a:schemeClr val="dk1"/>
                </a:solidFill>
                <a:latin typeface="Calibri"/>
                <a:ea typeface="Calibri"/>
                <a:cs typeface="Calibri"/>
                <a:sym typeface="Calibri"/>
              </a:rPr>
              <a:t>Significantly more pre-metazoan origins of disease genes</a:t>
            </a:r>
            <a:endParaRPr sz="2000" b="0" i="0" u="none" strike="noStrike" cap="none">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 sz="2000">
                <a:solidFill>
                  <a:schemeClr val="dk1"/>
                </a:solidFill>
                <a:latin typeface="Calibri"/>
                <a:ea typeface="Calibri"/>
                <a:cs typeface="Calibri"/>
                <a:sym typeface="Calibri"/>
              </a:rPr>
              <a:t>Disease-associated genes are more ancient on average!</a:t>
            </a:r>
            <a:endParaRPr sz="2000">
              <a:solidFill>
                <a:schemeClr val="dk1"/>
              </a:solidFill>
              <a:latin typeface="Calibri"/>
              <a:ea typeface="Calibri"/>
              <a:cs typeface="Calibri"/>
              <a:sym typeface="Calibri"/>
            </a:endParaRPr>
          </a:p>
          <a:p>
            <a:pPr marL="342900" marR="0" lvl="1" indent="0" algn="l" rtl="0">
              <a:spcBef>
                <a:spcPts val="0"/>
              </a:spcBef>
              <a:spcAft>
                <a:spcPts val="0"/>
              </a:spcAft>
              <a:buNone/>
            </a:pPr>
            <a:endParaRPr sz="2000" b="0" i="0" u="none" strike="noStrike" cap="none">
              <a:solidFill>
                <a:schemeClr val="dk1"/>
              </a:solidFill>
              <a:latin typeface="Calibri"/>
              <a:ea typeface="Calibri"/>
              <a:cs typeface="Calibri"/>
              <a:sym typeface="Calibri"/>
            </a:endParaRPr>
          </a:p>
          <a:p>
            <a:pPr marL="914400" marR="0" lvl="0" indent="0" algn="l" rtl="0">
              <a:spcBef>
                <a:spcPts val="0"/>
              </a:spcBef>
              <a:spcAft>
                <a:spcPts val="0"/>
              </a:spcAft>
              <a:buNone/>
            </a:pPr>
            <a:endParaRPr sz="2000"/>
          </a:p>
        </p:txBody>
      </p:sp>
      <p:pic>
        <p:nvPicPr>
          <p:cNvPr id="918" name="Google Shape;918;p6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20250" y="671575"/>
            <a:ext cx="5514574" cy="4369598"/>
          </a:xfrm>
          <a:prstGeom prst="rect">
            <a:avLst/>
          </a:prstGeom>
          <a:noFill/>
          <a:ln>
            <a:noFill/>
          </a:ln>
        </p:spPr>
      </p:pic>
      <p:cxnSp>
        <p:nvCxnSpPr>
          <p:cNvPr id="919" name="Google Shape;919;p67"/>
          <p:cNvCxnSpPr/>
          <p:nvPr/>
        </p:nvCxnSpPr>
        <p:spPr>
          <a:xfrm rot="10800000">
            <a:off x="2582300" y="1082325"/>
            <a:ext cx="3525600" cy="717900"/>
          </a:xfrm>
          <a:prstGeom prst="straightConnector1">
            <a:avLst/>
          </a:prstGeom>
          <a:noFill/>
          <a:ln w="28575" cap="flat" cmpd="sng">
            <a:solidFill>
              <a:srgbClr val="FF0000"/>
            </a:solidFill>
            <a:prstDash val="solid"/>
            <a:miter lim="800000"/>
            <a:headEnd type="none" w="sm" len="sm"/>
            <a:tailEnd type="triangle" w="med" len="med"/>
          </a:ln>
        </p:spPr>
      </p:cxnSp>
      <p:cxnSp>
        <p:nvCxnSpPr>
          <p:cNvPr id="920" name="Google Shape;920;p67"/>
          <p:cNvCxnSpPr/>
          <p:nvPr/>
        </p:nvCxnSpPr>
        <p:spPr>
          <a:xfrm flipH="1">
            <a:off x="3429075" y="2625325"/>
            <a:ext cx="2582400" cy="1671900"/>
          </a:xfrm>
          <a:prstGeom prst="straightConnector1">
            <a:avLst/>
          </a:prstGeom>
          <a:noFill/>
          <a:ln w="28575" cap="flat" cmpd="sng">
            <a:solidFill>
              <a:srgbClr val="FF0000"/>
            </a:solidFill>
            <a:prstDash val="solid"/>
            <a:miter lim="800000"/>
            <a:headEnd type="none" w="sm" len="sm"/>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6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102747" y="701696"/>
            <a:ext cx="5075790" cy="3485784"/>
          </a:xfrm>
          <a:prstGeom prst="rect">
            <a:avLst/>
          </a:prstGeom>
          <a:noFill/>
          <a:ln>
            <a:noFill/>
          </a:ln>
        </p:spPr>
      </p:pic>
      <p:sp>
        <p:nvSpPr>
          <p:cNvPr id="926" name="Google Shape;926;p68"/>
          <p:cNvSpPr txBox="1"/>
          <p:nvPr/>
        </p:nvSpPr>
        <p:spPr>
          <a:xfrm>
            <a:off x="2292200" y="3931421"/>
            <a:ext cx="7862100" cy="316200"/>
          </a:xfrm>
          <a:prstGeom prst="rect">
            <a:avLst/>
          </a:prstGeom>
          <a:noFill/>
          <a:ln>
            <a:noFill/>
          </a:ln>
        </p:spPr>
        <p:txBody>
          <a:bodyPr spcFirstLastPara="1" wrap="square" lIns="0" tIns="34275" rIns="68575" bIns="34275" anchor="t" anchorCtr="0">
            <a:noAutofit/>
          </a:bodyPr>
          <a:lstStyle/>
          <a:p>
            <a:pPr marL="0" marR="0" lvl="0" indent="0" algn="l" rtl="0">
              <a:lnSpc>
                <a:spcPct val="90000"/>
              </a:lnSpc>
              <a:spcBef>
                <a:spcPts val="0"/>
              </a:spcBef>
              <a:spcAft>
                <a:spcPts val="0"/>
              </a:spcAft>
              <a:buClr>
                <a:schemeClr val="dk2"/>
              </a:buClr>
              <a:buSzPts val="1800"/>
              <a:buFont typeface="Arial"/>
              <a:buNone/>
            </a:pPr>
            <a:endParaRPr sz="1800" b="1">
              <a:solidFill>
                <a:schemeClr val="dk2"/>
              </a:solidFill>
              <a:latin typeface="Calibri"/>
              <a:ea typeface="Calibri"/>
              <a:cs typeface="Calibri"/>
              <a:sym typeface="Calibri"/>
            </a:endParaRPr>
          </a:p>
        </p:txBody>
      </p:sp>
      <p:sp>
        <p:nvSpPr>
          <p:cNvPr id="927" name="Google Shape;927;p68"/>
          <p:cNvSpPr txBox="1"/>
          <p:nvPr/>
        </p:nvSpPr>
        <p:spPr>
          <a:xfrm>
            <a:off x="3811434" y="3841231"/>
            <a:ext cx="3010800" cy="623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u="sng">
                <a:solidFill>
                  <a:schemeClr val="hlink"/>
                </a:solidFill>
                <a:latin typeface="Calibri"/>
                <a:ea typeface="Calibri"/>
                <a:cs typeface="Calibri"/>
                <a:sym typeface="Calibri"/>
                <a:hlinkClick r:id="rId4"/>
              </a:rPr>
              <a:t>sally.chang@nih.gov</a:t>
            </a:r>
            <a:endParaRPr sz="1800" b="1">
              <a:solidFill>
                <a:schemeClr val="dk2"/>
              </a:solidFill>
              <a:latin typeface="Calibri"/>
              <a:ea typeface="Calibri"/>
              <a:cs typeface="Calibri"/>
              <a:sym typeface="Calibri"/>
            </a:endParaRPr>
          </a:p>
          <a:p>
            <a:pPr marL="0" marR="0" lvl="0" indent="0" algn="l" rtl="0">
              <a:spcBef>
                <a:spcPts val="0"/>
              </a:spcBef>
              <a:spcAft>
                <a:spcPts val="0"/>
              </a:spcAft>
              <a:buNone/>
            </a:pPr>
            <a:r>
              <a:rPr lang="en" sz="1800" b="1">
                <a:solidFill>
                  <a:schemeClr val="dk2"/>
                </a:solidFill>
                <a:latin typeface="Calibri"/>
                <a:ea typeface="Calibri"/>
                <a:cs typeface="Calibri"/>
                <a:sym typeface="Calibri"/>
              </a:rPr>
              <a:t>@esallychang</a:t>
            </a:r>
            <a:endParaRPr sz="1800" b="1">
              <a:solidFill>
                <a:schemeClr val="dk2"/>
              </a:solidFill>
              <a:latin typeface="Calibri"/>
              <a:ea typeface="Calibri"/>
              <a:cs typeface="Calibri"/>
              <a:sym typeface="Calibri"/>
            </a:endParaRPr>
          </a:p>
        </p:txBody>
      </p:sp>
      <p:sp>
        <p:nvSpPr>
          <p:cNvPr id="928" name="Google Shape;928;p68"/>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69"/>
          <p:cNvSpPr/>
          <p:nvPr/>
        </p:nvSpPr>
        <p:spPr>
          <a:xfrm>
            <a:off x="311700" y="347100"/>
            <a:ext cx="8520600" cy="44493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69"/>
          <p:cNvSpPr txBox="1">
            <a:spLocks noGrp="1"/>
          </p:cNvSpPr>
          <p:nvPr>
            <p:ph type="title"/>
          </p:nvPr>
        </p:nvSpPr>
        <p:spPr>
          <a:xfrm>
            <a:off x="519650" y="3665374"/>
            <a:ext cx="2991600" cy="10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200" b="1">
                <a:latin typeface="Quattrocento Sans"/>
                <a:ea typeface="Quattrocento Sans"/>
                <a:cs typeface="Quattrocento Sans"/>
                <a:sym typeface="Quattrocento Sans"/>
              </a:rPr>
              <a:t>Mario Banuelos, Ph.D.</a:t>
            </a:r>
            <a:endParaRPr sz="2200" b="1">
              <a:latin typeface="Quattrocento Sans"/>
              <a:ea typeface="Quattrocento Sans"/>
              <a:cs typeface="Quattrocento Sans"/>
              <a:sym typeface="Quattrocento Sans"/>
            </a:endParaRPr>
          </a:p>
          <a:p>
            <a:pPr marL="0" lvl="0" indent="0" algn="ctr" rtl="0">
              <a:lnSpc>
                <a:spcPct val="100000"/>
              </a:lnSpc>
              <a:spcBef>
                <a:spcPts val="0"/>
              </a:spcBef>
              <a:spcAft>
                <a:spcPts val="0"/>
              </a:spcAft>
              <a:buSzPts val="3600"/>
              <a:buNone/>
            </a:pPr>
            <a:endParaRPr sz="1900" b="1">
              <a:latin typeface="Quattrocento Sans"/>
              <a:ea typeface="Quattrocento Sans"/>
              <a:cs typeface="Quattrocento Sans"/>
              <a:sym typeface="Quattrocento Sans"/>
            </a:endParaRPr>
          </a:p>
          <a:p>
            <a:pPr marL="0" lvl="0" indent="0" algn="ctr" rtl="0">
              <a:lnSpc>
                <a:spcPct val="100000"/>
              </a:lnSpc>
              <a:spcBef>
                <a:spcPts val="0"/>
              </a:spcBef>
              <a:spcAft>
                <a:spcPts val="0"/>
              </a:spcAft>
              <a:buSzPts val="3600"/>
              <a:buNone/>
            </a:pPr>
            <a:r>
              <a:rPr lang="en" sz="1900" b="1" u="sng">
                <a:solidFill>
                  <a:srgbClr val="1C4587"/>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www.mbgmath.com</a:t>
            </a:r>
            <a:r>
              <a:rPr lang="en" sz="1900" b="1">
                <a:solidFill>
                  <a:srgbClr val="1C4587"/>
                </a:solidFill>
                <a:latin typeface="Quattrocento Sans"/>
                <a:ea typeface="Quattrocento Sans"/>
                <a:cs typeface="Quattrocento Sans"/>
                <a:sym typeface="Quattrocento Sans"/>
              </a:rPr>
              <a:t> </a:t>
            </a:r>
            <a:endParaRPr sz="1900" b="1">
              <a:solidFill>
                <a:srgbClr val="1C4587"/>
              </a:solidFill>
              <a:latin typeface="Quattrocento Sans"/>
              <a:ea typeface="Quattrocento Sans"/>
              <a:cs typeface="Quattrocento Sans"/>
              <a:sym typeface="Quattrocento Sans"/>
            </a:endParaRPr>
          </a:p>
        </p:txBody>
      </p:sp>
      <p:pic>
        <p:nvPicPr>
          <p:cNvPr id="935" name="Google Shape;935;p6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67450" y="1111150"/>
            <a:ext cx="2495975" cy="2495975"/>
          </a:xfrm>
          <a:prstGeom prst="rect">
            <a:avLst/>
          </a:prstGeom>
          <a:noFill/>
          <a:ln>
            <a:noFill/>
          </a:ln>
        </p:spPr>
      </p:pic>
      <p:sp>
        <p:nvSpPr>
          <p:cNvPr id="936" name="Google Shape;936;p69"/>
          <p:cNvSpPr txBox="1">
            <a:spLocks noGrp="1"/>
          </p:cNvSpPr>
          <p:nvPr>
            <p:ph type="body" idx="4294967295"/>
          </p:nvPr>
        </p:nvSpPr>
        <p:spPr>
          <a:xfrm>
            <a:off x="3591600" y="1111150"/>
            <a:ext cx="5133300" cy="1554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Assistant Math Professor, California State University, Fresno</a:t>
            </a:r>
            <a:endParaRPr>
              <a:solidFill>
                <a:srgbClr val="000000"/>
              </a:solidFill>
            </a:endParaRPr>
          </a:p>
          <a:p>
            <a:pPr marL="457200" lvl="0" indent="-342900" algn="l" rtl="0">
              <a:spcBef>
                <a:spcPts val="1600"/>
              </a:spcBef>
              <a:spcAft>
                <a:spcPts val="1600"/>
              </a:spcAft>
              <a:buClr>
                <a:srgbClr val="000000"/>
              </a:buClr>
              <a:buSzPts val="1800"/>
              <a:buChar char="●"/>
            </a:pPr>
            <a:r>
              <a:rPr lang="en">
                <a:solidFill>
                  <a:srgbClr val="000000"/>
                </a:solidFill>
              </a:rPr>
              <a:t>Applied Math, Math Biology, Predictive Modeling </a:t>
            </a:r>
            <a:endParaRPr>
              <a:solidFill>
                <a:srgbClr val="000000"/>
              </a:solidFill>
            </a:endParaRPr>
          </a:p>
        </p:txBody>
      </p:sp>
      <p:pic>
        <p:nvPicPr>
          <p:cNvPr id="937" name="Google Shape;937;p6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081325" y="3167576"/>
            <a:ext cx="4061082" cy="1058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70"/>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Bioinformatics and ML</a:t>
            </a:r>
            <a:endParaRPr b="1">
              <a:latin typeface="Raleway"/>
              <a:ea typeface="Raleway"/>
              <a:cs typeface="Raleway"/>
              <a:sym typeface="Raleway"/>
            </a:endParaRPr>
          </a:p>
        </p:txBody>
      </p:sp>
      <p:sp>
        <p:nvSpPr>
          <p:cNvPr id="943" name="Google Shape;943;p70"/>
          <p:cNvSpPr txBox="1">
            <a:spLocks noGrp="1"/>
          </p:cNvSpPr>
          <p:nvPr>
            <p:ph type="body" idx="1"/>
          </p:nvPr>
        </p:nvSpPr>
        <p:spPr>
          <a:xfrm>
            <a:off x="576075" y="1273650"/>
            <a:ext cx="7975800" cy="9162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Clr>
                <a:srgbClr val="434343"/>
              </a:buClr>
              <a:buSzPts val="2000"/>
              <a:buChar char="●"/>
            </a:pPr>
            <a:r>
              <a:rPr lang="en" sz="2000" i="1">
                <a:solidFill>
                  <a:srgbClr val="434343"/>
                </a:solidFill>
              </a:rPr>
              <a:t>low-quality</a:t>
            </a:r>
            <a:r>
              <a:rPr lang="en" sz="2000">
                <a:solidFill>
                  <a:srgbClr val="434343"/>
                </a:solidFill>
              </a:rPr>
              <a:t> genomics data or clinical data</a:t>
            </a:r>
            <a:endParaRPr sz="2000">
              <a:solidFill>
                <a:srgbClr val="434343"/>
              </a:solidFill>
            </a:endParaRPr>
          </a:p>
          <a:p>
            <a:pPr marL="457200" lvl="0" indent="-355600" algn="l" rtl="0">
              <a:spcBef>
                <a:spcPts val="1600"/>
              </a:spcBef>
              <a:spcAft>
                <a:spcPts val="1600"/>
              </a:spcAft>
              <a:buClr>
                <a:srgbClr val="434343"/>
              </a:buClr>
              <a:buSzPts val="2000"/>
              <a:buChar char="●"/>
            </a:pPr>
            <a:r>
              <a:rPr lang="en" sz="2000">
                <a:solidFill>
                  <a:srgbClr val="434343"/>
                </a:solidFill>
              </a:rPr>
              <a:t>Leverage </a:t>
            </a:r>
            <a:r>
              <a:rPr lang="en" sz="2000" i="1">
                <a:solidFill>
                  <a:srgbClr val="434343"/>
                </a:solidFill>
              </a:rPr>
              <a:t>a priori </a:t>
            </a:r>
            <a:r>
              <a:rPr lang="en" sz="2000">
                <a:solidFill>
                  <a:srgbClr val="434343"/>
                </a:solidFill>
              </a:rPr>
              <a:t>information </a:t>
            </a:r>
            <a:br>
              <a:rPr lang="en" sz="2000">
                <a:solidFill>
                  <a:srgbClr val="434343"/>
                </a:solidFill>
              </a:rPr>
            </a:br>
            <a:r>
              <a:rPr lang="en" sz="2000">
                <a:solidFill>
                  <a:srgbClr val="434343"/>
                </a:solidFill>
              </a:rPr>
              <a:t>+ </a:t>
            </a:r>
            <a:r>
              <a:rPr lang="en" sz="2000" i="1">
                <a:solidFill>
                  <a:srgbClr val="434343"/>
                </a:solidFill>
              </a:rPr>
              <a:t>computational or machine learning </a:t>
            </a:r>
            <a:r>
              <a:rPr lang="en" sz="2000">
                <a:solidFill>
                  <a:srgbClr val="434343"/>
                </a:solidFill>
              </a:rPr>
              <a:t>frameworks</a:t>
            </a:r>
            <a:endParaRPr sz="2000">
              <a:solidFill>
                <a:srgbClr val="434343"/>
              </a:solidFill>
            </a:endParaRPr>
          </a:p>
        </p:txBody>
      </p:sp>
      <p:pic>
        <p:nvPicPr>
          <p:cNvPr id="944" name="Google Shape;944;p70">
            <a:hlinkClick r:id="rId3"/>
          </p:cNvPr>
          <p:cNvPicPr preferRelativeResize="0"/>
          <p:nvPr/>
        </p:nvPicPr>
        <p:blipFill>
          <a:blip r:embed="rId4">
            <a:alphaModFix/>
          </a:blip>
          <a:stretch>
            <a:fillRect/>
          </a:stretch>
        </p:blipFill>
        <p:spPr>
          <a:xfrm>
            <a:off x="1369375" y="3248313"/>
            <a:ext cx="2381525" cy="1339625"/>
          </a:xfrm>
          <a:prstGeom prst="rect">
            <a:avLst/>
          </a:prstGeom>
          <a:noFill/>
          <a:ln>
            <a:noFill/>
          </a:ln>
        </p:spPr>
      </p:pic>
      <p:pic>
        <p:nvPicPr>
          <p:cNvPr id="945" name="Google Shape;945;p70">
            <a:hlinkClick r:id="rId5"/>
          </p:cNvPr>
          <p:cNvPicPr preferRelativeResize="0"/>
          <p:nvPr/>
        </p:nvPicPr>
        <p:blipFill>
          <a:blip r:embed="rId6">
            <a:alphaModFix/>
          </a:blip>
          <a:stretch>
            <a:fillRect/>
          </a:stretch>
        </p:blipFill>
        <p:spPr>
          <a:xfrm>
            <a:off x="5720950" y="2997376"/>
            <a:ext cx="2037626" cy="1841525"/>
          </a:xfrm>
          <a:prstGeom prst="rect">
            <a:avLst/>
          </a:prstGeom>
          <a:noFill/>
          <a:ln>
            <a:noFill/>
          </a:ln>
        </p:spPr>
      </p:pic>
      <p:sp>
        <p:nvSpPr>
          <p:cNvPr id="946" name="Google Shape;946;p70"/>
          <p:cNvSpPr/>
          <p:nvPr/>
        </p:nvSpPr>
        <p:spPr>
          <a:xfrm>
            <a:off x="4245725" y="3427938"/>
            <a:ext cx="980400" cy="980400"/>
          </a:xfrm>
          <a:prstGeom prst="mathPlus">
            <a:avLst>
              <a:gd name="adj1" fmla="val 23520"/>
            </a:avLst>
          </a:prstGeom>
          <a:solidFill>
            <a:schemeClr val="accent5"/>
          </a:solidFill>
          <a:ln w="2857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71"/>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Nonlinearity and Structural Variation (SV) Detection</a:t>
            </a:r>
            <a:endParaRPr b="1">
              <a:latin typeface="Raleway"/>
              <a:ea typeface="Raleway"/>
              <a:cs typeface="Raleway"/>
              <a:sym typeface="Raleway"/>
            </a:endParaRPr>
          </a:p>
        </p:txBody>
      </p:sp>
      <p:pic>
        <p:nvPicPr>
          <p:cNvPr id="953" name="Google Shape;953;p7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86350" y="2571749"/>
            <a:ext cx="4571299" cy="1510700"/>
          </a:xfrm>
          <a:prstGeom prst="rect">
            <a:avLst/>
          </a:prstGeom>
          <a:noFill/>
          <a:ln>
            <a:noFill/>
          </a:ln>
        </p:spPr>
      </p:pic>
      <p:sp>
        <p:nvSpPr>
          <p:cNvPr id="954" name="Google Shape;954;p71"/>
          <p:cNvSpPr txBox="1"/>
          <p:nvPr/>
        </p:nvSpPr>
        <p:spPr>
          <a:xfrm>
            <a:off x="961900" y="1355675"/>
            <a:ext cx="7803600" cy="14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1600"/>
              </a:spcAft>
              <a:buNone/>
            </a:pPr>
            <a:r>
              <a:rPr lang="en" sz="1800" i="1">
                <a:solidFill>
                  <a:srgbClr val="434343"/>
                </a:solidFill>
                <a:latin typeface="Quattrocento Sans"/>
                <a:ea typeface="Quattrocento Sans"/>
                <a:cs typeface="Quattrocento Sans"/>
                <a:sym typeface="Quattrocento Sans"/>
              </a:rPr>
              <a:t>*Framing biological problems as mathematical ones often involves simplification of real-world phenomena.</a:t>
            </a:r>
            <a:endParaRPr sz="1700" i="1"/>
          </a:p>
        </p:txBody>
      </p:sp>
      <p:sp>
        <p:nvSpPr>
          <p:cNvPr id="955" name="Google Shape;955;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72"/>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1000 Genomes</a:t>
            </a:r>
            <a:endParaRPr b="1">
              <a:latin typeface="Raleway"/>
              <a:ea typeface="Raleway"/>
              <a:cs typeface="Raleway"/>
              <a:sym typeface="Raleway"/>
            </a:endParaRPr>
          </a:p>
        </p:txBody>
      </p:sp>
      <p:sp>
        <p:nvSpPr>
          <p:cNvPr id="961" name="Google Shape;961;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pic>
        <p:nvPicPr>
          <p:cNvPr id="962" name="Google Shape;962;p72"/>
          <p:cNvPicPr preferRelativeResize="0"/>
          <p:nvPr/>
        </p:nvPicPr>
        <p:blipFill>
          <a:blip r:embed="rId3">
            <a:alphaModFix/>
          </a:blip>
          <a:stretch>
            <a:fillRect/>
          </a:stretch>
        </p:blipFill>
        <p:spPr>
          <a:xfrm>
            <a:off x="817013" y="1260849"/>
            <a:ext cx="7509977" cy="3038475"/>
          </a:xfrm>
          <a:prstGeom prst="rect">
            <a:avLst/>
          </a:prstGeom>
          <a:noFill/>
          <a:ln>
            <a:noFill/>
          </a:ln>
        </p:spPr>
      </p:pic>
      <p:sp>
        <p:nvSpPr>
          <p:cNvPr id="963" name="Google Shape;963;p72"/>
          <p:cNvSpPr txBox="1"/>
          <p:nvPr/>
        </p:nvSpPr>
        <p:spPr>
          <a:xfrm>
            <a:off x="4374375" y="2313125"/>
            <a:ext cx="4614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a:t>
            </a:r>
            <a:endParaRPr sz="1800"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73"/>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Gradient Boosting</a:t>
            </a:r>
            <a:endParaRPr b="1">
              <a:latin typeface="Raleway"/>
              <a:ea typeface="Raleway"/>
              <a:cs typeface="Raleway"/>
              <a:sym typeface="Raleway"/>
            </a:endParaRPr>
          </a:p>
        </p:txBody>
      </p:sp>
      <p:sp>
        <p:nvSpPr>
          <p:cNvPr id="969" name="Google Shape;969;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cxnSp>
        <p:nvCxnSpPr>
          <p:cNvPr id="970" name="Google Shape;970;p73"/>
          <p:cNvCxnSpPr/>
          <p:nvPr/>
        </p:nvCxnSpPr>
        <p:spPr>
          <a:xfrm rot="10800000">
            <a:off x="4939393" y="1608109"/>
            <a:ext cx="0" cy="2458200"/>
          </a:xfrm>
          <a:prstGeom prst="straightConnector1">
            <a:avLst/>
          </a:prstGeom>
          <a:noFill/>
          <a:ln w="63500" cap="flat" cmpd="sng">
            <a:solidFill>
              <a:schemeClr val="dk1"/>
            </a:solidFill>
            <a:prstDash val="solid"/>
            <a:miter lim="800000"/>
            <a:headEnd type="none" w="sm" len="sm"/>
            <a:tailEnd type="triangle" w="med" len="med"/>
          </a:ln>
        </p:spPr>
      </p:cxnSp>
      <p:cxnSp>
        <p:nvCxnSpPr>
          <p:cNvPr id="971" name="Google Shape;971;p73"/>
          <p:cNvCxnSpPr/>
          <p:nvPr/>
        </p:nvCxnSpPr>
        <p:spPr>
          <a:xfrm>
            <a:off x="4939393" y="4066310"/>
            <a:ext cx="2499000" cy="0"/>
          </a:xfrm>
          <a:prstGeom prst="straightConnector1">
            <a:avLst/>
          </a:prstGeom>
          <a:noFill/>
          <a:ln w="63500" cap="flat" cmpd="sng">
            <a:solidFill>
              <a:schemeClr val="dk1"/>
            </a:solidFill>
            <a:prstDash val="solid"/>
            <a:miter lim="800000"/>
            <a:headEnd type="none" w="sm" len="sm"/>
            <a:tailEnd type="triangle" w="med" len="med"/>
          </a:ln>
        </p:spPr>
      </p:cxnSp>
      <p:sp>
        <p:nvSpPr>
          <p:cNvPr id="972" name="Google Shape;972;p73"/>
          <p:cNvSpPr/>
          <p:nvPr/>
        </p:nvSpPr>
        <p:spPr>
          <a:xfrm>
            <a:off x="5379523" y="1812966"/>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73" name="Google Shape;973;p73"/>
          <p:cNvSpPr/>
          <p:nvPr/>
        </p:nvSpPr>
        <p:spPr>
          <a:xfrm flipH="1">
            <a:off x="6336988" y="1555997"/>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74" name="Google Shape;974;p73"/>
          <p:cNvSpPr/>
          <p:nvPr/>
        </p:nvSpPr>
        <p:spPr>
          <a:xfrm>
            <a:off x="5104843" y="2403515"/>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75" name="Google Shape;975;p73"/>
          <p:cNvSpPr/>
          <p:nvPr/>
        </p:nvSpPr>
        <p:spPr>
          <a:xfrm flipH="1">
            <a:off x="7304702" y="293963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76" name="Google Shape;976;p73"/>
          <p:cNvSpPr/>
          <p:nvPr/>
        </p:nvSpPr>
        <p:spPr>
          <a:xfrm flipH="1">
            <a:off x="6188791" y="3330408"/>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77" name="Google Shape;977;p73"/>
          <p:cNvSpPr/>
          <p:nvPr/>
        </p:nvSpPr>
        <p:spPr>
          <a:xfrm flipH="1">
            <a:off x="6903916" y="355748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78" name="Google Shape;978;p73"/>
          <p:cNvSpPr/>
          <p:nvPr/>
        </p:nvSpPr>
        <p:spPr>
          <a:xfrm>
            <a:off x="6196817" y="2119332"/>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79" name="Google Shape;979;p73"/>
          <p:cNvSpPr/>
          <p:nvPr/>
        </p:nvSpPr>
        <p:spPr>
          <a:xfrm>
            <a:off x="5611222" y="3302577"/>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80" name="Google Shape;980;p73"/>
          <p:cNvSpPr/>
          <p:nvPr/>
        </p:nvSpPr>
        <p:spPr>
          <a:xfrm flipH="1">
            <a:off x="7257199" y="2129026"/>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81" name="Google Shape;981;p73"/>
          <p:cNvSpPr txBox="1">
            <a:spLocks noGrp="1"/>
          </p:cNvSpPr>
          <p:nvPr>
            <p:ph type="body" idx="4294967295"/>
          </p:nvPr>
        </p:nvSpPr>
        <p:spPr>
          <a:xfrm>
            <a:off x="628649" y="1369218"/>
            <a:ext cx="3576000" cy="11235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b="1" i="1">
                <a:latin typeface="Quattrocento Sans"/>
                <a:ea typeface="Quattrocento Sans"/>
                <a:cs typeface="Quattrocento Sans"/>
                <a:sym typeface="Quattrocento Sans"/>
              </a:rPr>
              <a:t>Goal: Separate the blue circles from the red squares.</a:t>
            </a:r>
            <a:endParaRPr b="1" i="1"/>
          </a:p>
          <a:p>
            <a:pPr marL="177800" lvl="0" indent="-38100" algn="l" rtl="0">
              <a:lnSpc>
                <a:spcPct val="90000"/>
              </a:lnSpc>
              <a:spcBef>
                <a:spcPts val="800"/>
              </a:spcBef>
              <a:spcAft>
                <a:spcPts val="1600"/>
              </a:spcAft>
              <a:buClr>
                <a:schemeClr val="dk1"/>
              </a:buClr>
              <a:buSzPts val="2100"/>
              <a:buNone/>
            </a:pPr>
            <a:endParaRPr/>
          </a:p>
        </p:txBody>
      </p:sp>
      <p:sp>
        <p:nvSpPr>
          <p:cNvPr id="982" name="Google Shape;982;p73"/>
          <p:cNvSpPr/>
          <p:nvPr/>
        </p:nvSpPr>
        <p:spPr>
          <a:xfrm flipH="1">
            <a:off x="6636724" y="290842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74"/>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Gradient Boosting</a:t>
            </a:r>
            <a:endParaRPr b="1">
              <a:latin typeface="Raleway"/>
              <a:ea typeface="Raleway"/>
              <a:cs typeface="Raleway"/>
              <a:sym typeface="Raleway"/>
            </a:endParaRPr>
          </a:p>
        </p:txBody>
      </p:sp>
      <p:sp>
        <p:nvSpPr>
          <p:cNvPr id="988" name="Google Shape;988;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989" name="Google Shape;989;p74"/>
          <p:cNvSpPr txBox="1">
            <a:spLocks noGrp="1"/>
          </p:cNvSpPr>
          <p:nvPr>
            <p:ph type="body" idx="4294967295"/>
          </p:nvPr>
        </p:nvSpPr>
        <p:spPr>
          <a:xfrm>
            <a:off x="628649" y="1369218"/>
            <a:ext cx="3576000" cy="11235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b="1" i="1">
                <a:latin typeface="Quattrocento Sans"/>
                <a:ea typeface="Quattrocento Sans"/>
                <a:cs typeface="Quattrocento Sans"/>
                <a:sym typeface="Quattrocento Sans"/>
              </a:rPr>
              <a:t>Goal: Separate the blue circles from the red squares.</a:t>
            </a:r>
            <a:endParaRPr b="1" i="1"/>
          </a:p>
          <a:p>
            <a:pPr marL="177800" lvl="0" indent="-38100" algn="l" rtl="0">
              <a:lnSpc>
                <a:spcPct val="90000"/>
              </a:lnSpc>
              <a:spcBef>
                <a:spcPts val="800"/>
              </a:spcBef>
              <a:spcAft>
                <a:spcPts val="1600"/>
              </a:spcAft>
              <a:buClr>
                <a:schemeClr val="dk1"/>
              </a:buClr>
              <a:buSzPts val="2100"/>
              <a:buNone/>
            </a:pPr>
            <a:endParaRPr/>
          </a:p>
        </p:txBody>
      </p:sp>
      <p:cxnSp>
        <p:nvCxnSpPr>
          <p:cNvPr id="990" name="Google Shape;990;p74"/>
          <p:cNvCxnSpPr/>
          <p:nvPr/>
        </p:nvCxnSpPr>
        <p:spPr>
          <a:xfrm rot="10800000">
            <a:off x="4939393" y="1608109"/>
            <a:ext cx="0" cy="2458200"/>
          </a:xfrm>
          <a:prstGeom prst="straightConnector1">
            <a:avLst/>
          </a:prstGeom>
          <a:noFill/>
          <a:ln w="63500" cap="flat" cmpd="sng">
            <a:solidFill>
              <a:schemeClr val="dk1"/>
            </a:solidFill>
            <a:prstDash val="solid"/>
            <a:miter lim="800000"/>
            <a:headEnd type="none" w="sm" len="sm"/>
            <a:tailEnd type="triangle" w="med" len="med"/>
          </a:ln>
        </p:spPr>
      </p:cxnSp>
      <p:cxnSp>
        <p:nvCxnSpPr>
          <p:cNvPr id="991" name="Google Shape;991;p74"/>
          <p:cNvCxnSpPr/>
          <p:nvPr/>
        </p:nvCxnSpPr>
        <p:spPr>
          <a:xfrm>
            <a:off x="4939393" y="4066310"/>
            <a:ext cx="2499000" cy="0"/>
          </a:xfrm>
          <a:prstGeom prst="straightConnector1">
            <a:avLst/>
          </a:prstGeom>
          <a:noFill/>
          <a:ln w="63500" cap="flat" cmpd="sng">
            <a:solidFill>
              <a:schemeClr val="dk1"/>
            </a:solidFill>
            <a:prstDash val="solid"/>
            <a:miter lim="800000"/>
            <a:headEnd type="none" w="sm" len="sm"/>
            <a:tailEnd type="triangle" w="med" len="med"/>
          </a:ln>
        </p:spPr>
      </p:cxnSp>
      <p:sp>
        <p:nvSpPr>
          <p:cNvPr id="992" name="Google Shape;992;p74"/>
          <p:cNvSpPr/>
          <p:nvPr/>
        </p:nvSpPr>
        <p:spPr>
          <a:xfrm>
            <a:off x="5379523" y="1812966"/>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93" name="Google Shape;993;p74"/>
          <p:cNvSpPr/>
          <p:nvPr/>
        </p:nvSpPr>
        <p:spPr>
          <a:xfrm flipH="1">
            <a:off x="6336988" y="1555997"/>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94" name="Google Shape;994;p74"/>
          <p:cNvSpPr/>
          <p:nvPr/>
        </p:nvSpPr>
        <p:spPr>
          <a:xfrm>
            <a:off x="5104843" y="2403515"/>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95" name="Google Shape;995;p74"/>
          <p:cNvSpPr/>
          <p:nvPr/>
        </p:nvSpPr>
        <p:spPr>
          <a:xfrm flipH="1">
            <a:off x="6636724" y="290842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96" name="Google Shape;996;p74"/>
          <p:cNvSpPr/>
          <p:nvPr/>
        </p:nvSpPr>
        <p:spPr>
          <a:xfrm flipH="1">
            <a:off x="7304702" y="293963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97" name="Google Shape;997;p74"/>
          <p:cNvSpPr/>
          <p:nvPr/>
        </p:nvSpPr>
        <p:spPr>
          <a:xfrm flipH="1">
            <a:off x="6188791" y="3330408"/>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98" name="Google Shape;998;p74"/>
          <p:cNvSpPr/>
          <p:nvPr/>
        </p:nvSpPr>
        <p:spPr>
          <a:xfrm flipH="1">
            <a:off x="6903916" y="355748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99" name="Google Shape;999;p74"/>
          <p:cNvSpPr/>
          <p:nvPr/>
        </p:nvSpPr>
        <p:spPr>
          <a:xfrm>
            <a:off x="6196817" y="2119332"/>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0" name="Google Shape;1000;p74"/>
          <p:cNvSpPr/>
          <p:nvPr/>
        </p:nvSpPr>
        <p:spPr>
          <a:xfrm>
            <a:off x="5611222" y="3302577"/>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01" name="Google Shape;1001;p74"/>
          <p:cNvSpPr/>
          <p:nvPr/>
        </p:nvSpPr>
        <p:spPr>
          <a:xfrm flipH="1">
            <a:off x="7257199" y="2129026"/>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002" name="Google Shape;1002;p74"/>
          <p:cNvCxnSpPr/>
          <p:nvPr/>
        </p:nvCxnSpPr>
        <p:spPr>
          <a:xfrm>
            <a:off x="4572000" y="2806044"/>
            <a:ext cx="3737700" cy="1800"/>
          </a:xfrm>
          <a:prstGeom prst="straightConnector1">
            <a:avLst/>
          </a:prstGeom>
          <a:noFill/>
          <a:ln w="38100" cap="flat" cmpd="sng">
            <a:solidFill>
              <a:srgbClr val="002060"/>
            </a:solidFill>
            <a:prstDash val="dash"/>
            <a:miter lim="800000"/>
            <a:headEnd type="none" w="sm" len="sm"/>
            <a:tailEnd type="none" w="sm" len="sm"/>
          </a:ln>
        </p:spPr>
      </p:cxnSp>
      <p:sp>
        <p:nvSpPr>
          <p:cNvPr id="1003" name="Google Shape;1003;p74"/>
          <p:cNvSpPr txBox="1"/>
          <p:nvPr/>
        </p:nvSpPr>
        <p:spPr>
          <a:xfrm>
            <a:off x="3402009" y="2492828"/>
            <a:ext cx="1040100" cy="623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Weak</a:t>
            </a:r>
            <a:endParaRPr sz="1100"/>
          </a:p>
          <a:p>
            <a:pPr marL="0" marR="0" lvl="0" indent="0" algn="l" rtl="0">
              <a:spcBef>
                <a:spcPts val="0"/>
              </a:spcBef>
              <a:spcAft>
                <a:spcPts val="0"/>
              </a:spcAft>
              <a:buNone/>
            </a:pPr>
            <a:r>
              <a:rPr lang="en" sz="1800">
                <a:solidFill>
                  <a:schemeClr val="dk1"/>
                </a:solidFill>
                <a:latin typeface="Calibri"/>
                <a:ea typeface="Calibri"/>
                <a:cs typeface="Calibri"/>
                <a:sym typeface="Calibri"/>
              </a:rPr>
              <a:t>Classifier</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1171625" y="724586"/>
            <a:ext cx="2033100" cy="201000"/>
          </a:xfrm>
          <a:prstGeom prst="uturnArrow">
            <a:avLst>
              <a:gd name="adj1" fmla="val 0"/>
              <a:gd name="adj2" fmla="val 11709"/>
              <a:gd name="adj3" fmla="val 23418"/>
              <a:gd name="adj4" fmla="val 75000"/>
              <a:gd name="adj5" fmla="val 1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3359200" y="707552"/>
            <a:ext cx="2033100" cy="201000"/>
          </a:xfrm>
          <a:prstGeom prst="uturnArrow">
            <a:avLst>
              <a:gd name="adj1" fmla="val 0"/>
              <a:gd name="adj2" fmla="val 11709"/>
              <a:gd name="adj3" fmla="val 23418"/>
              <a:gd name="adj4" fmla="val 75000"/>
              <a:gd name="adj5" fmla="val 1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5573625" y="707550"/>
            <a:ext cx="2248500" cy="201000"/>
          </a:xfrm>
          <a:prstGeom prst="uturnArrow">
            <a:avLst>
              <a:gd name="adj1" fmla="val 0"/>
              <a:gd name="adj2" fmla="val 11709"/>
              <a:gd name="adj3" fmla="val 23418"/>
              <a:gd name="adj4" fmla="val 75000"/>
              <a:gd name="adj5" fmla="val 1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1"/>
          <p:cNvGrpSpPr/>
          <p:nvPr/>
        </p:nvGrpSpPr>
        <p:grpSpPr>
          <a:xfrm>
            <a:off x="-10350" y="2410312"/>
            <a:ext cx="9144000" cy="1835488"/>
            <a:chOff x="0" y="1620937"/>
            <a:chExt cx="9144000" cy="1835488"/>
          </a:xfrm>
        </p:grpSpPr>
        <p:pic>
          <p:nvPicPr>
            <p:cNvPr id="153" name="Google Shape;153;p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4850" y="1620937"/>
              <a:ext cx="2281222" cy="1711377"/>
            </a:xfrm>
            <a:prstGeom prst="rect">
              <a:avLst/>
            </a:prstGeom>
            <a:noFill/>
            <a:ln>
              <a:noFill/>
            </a:ln>
            <a:effectLst>
              <a:outerShdw blurRad="57150" dist="19050" dir="5400000" algn="bl" rotWithShape="0">
                <a:srgbClr val="000000">
                  <a:alpha val="50000"/>
                </a:srgbClr>
              </a:outerShdw>
            </a:effectLst>
          </p:spPr>
        </p:pic>
        <p:pic>
          <p:nvPicPr>
            <p:cNvPr id="154" name="Google Shape;154;p2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362363" y="1620937"/>
              <a:ext cx="2171601" cy="1626900"/>
            </a:xfrm>
            <a:prstGeom prst="rect">
              <a:avLst/>
            </a:prstGeom>
            <a:noFill/>
            <a:ln>
              <a:noFill/>
            </a:ln>
            <a:effectLst>
              <a:outerShdw blurRad="57150" dist="19050" dir="5400000" algn="bl" rotWithShape="0">
                <a:srgbClr val="000000">
                  <a:alpha val="50000"/>
                </a:srgbClr>
              </a:outerShdw>
            </a:effectLst>
          </p:spPr>
        </p:pic>
        <p:pic>
          <p:nvPicPr>
            <p:cNvPr id="155" name="Google Shape;155;p2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90276" y="1622202"/>
              <a:ext cx="2165781" cy="1624336"/>
            </a:xfrm>
            <a:prstGeom prst="rect">
              <a:avLst/>
            </a:prstGeom>
            <a:noFill/>
            <a:ln>
              <a:noFill/>
            </a:ln>
            <a:effectLst>
              <a:outerShdw blurRad="57150" dist="19050" dir="5400000" algn="bl" rotWithShape="0">
                <a:srgbClr val="000000">
                  <a:alpha val="50000"/>
                </a:srgbClr>
              </a:outerShdw>
            </a:effectLst>
          </p:spPr>
        </p:pic>
        <p:pic>
          <p:nvPicPr>
            <p:cNvPr id="156" name="Google Shape;156;p2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35801" y="1632487"/>
              <a:ext cx="2256138" cy="1603738"/>
            </a:xfrm>
            <a:prstGeom prst="rect">
              <a:avLst/>
            </a:prstGeom>
            <a:noFill/>
            <a:ln>
              <a:noFill/>
            </a:ln>
            <a:effectLst>
              <a:outerShdw blurRad="57150" dist="19050" dir="5400000" algn="bl" rotWithShape="0">
                <a:srgbClr val="000000">
                  <a:alpha val="50000"/>
                </a:srgbClr>
              </a:outerShdw>
            </a:effectLst>
          </p:spPr>
        </p:pic>
        <p:sp>
          <p:nvSpPr>
            <p:cNvPr id="157" name="Google Shape;157;p21"/>
            <p:cNvSpPr/>
            <p:nvPr/>
          </p:nvSpPr>
          <p:spPr>
            <a:xfrm>
              <a:off x="0" y="3236225"/>
              <a:ext cx="9144000" cy="22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21"/>
          <p:cNvSpPr txBox="1"/>
          <p:nvPr/>
        </p:nvSpPr>
        <p:spPr>
          <a:xfrm>
            <a:off x="2401650" y="41705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Imagine</a:t>
            </a:r>
            <a:endParaRPr/>
          </a:p>
          <a:p>
            <a:pPr marL="0" lvl="0" indent="0" algn="ctr" rtl="0">
              <a:spcBef>
                <a:spcPts val="0"/>
              </a:spcBef>
              <a:spcAft>
                <a:spcPts val="0"/>
              </a:spcAft>
              <a:buNone/>
            </a:pPr>
            <a:r>
              <a:rPr lang="en"/>
              <a:t>Rooftop</a:t>
            </a:r>
            <a:endParaRPr/>
          </a:p>
        </p:txBody>
      </p:sp>
      <p:sp>
        <p:nvSpPr>
          <p:cNvPr id="159" name="Google Shape;159;p21"/>
          <p:cNvSpPr txBox="1"/>
          <p:nvPr/>
        </p:nvSpPr>
        <p:spPr>
          <a:xfrm>
            <a:off x="246975" y="40943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Carré (square) Necker</a:t>
            </a:r>
            <a:endParaRPr/>
          </a:p>
        </p:txBody>
      </p:sp>
      <p:sp>
        <p:nvSpPr>
          <p:cNvPr id="160" name="Google Shape;160;p21"/>
          <p:cNvSpPr txBox="1"/>
          <p:nvPr/>
        </p:nvSpPr>
        <p:spPr>
          <a:xfrm>
            <a:off x="4721475" y="41705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Fairchild Building </a:t>
            </a:r>
            <a:endParaRPr/>
          </a:p>
          <a:p>
            <a:pPr marL="0" lvl="0" indent="0" algn="ctr" rtl="0">
              <a:spcBef>
                <a:spcPts val="0"/>
              </a:spcBef>
              <a:spcAft>
                <a:spcPts val="0"/>
              </a:spcAft>
              <a:buNone/>
            </a:pPr>
            <a:r>
              <a:rPr lang="en"/>
              <a:t>redwoods’ shade</a:t>
            </a:r>
            <a:endParaRPr/>
          </a:p>
        </p:txBody>
      </p:sp>
      <p:sp>
        <p:nvSpPr>
          <p:cNvPr id="161" name="Google Shape;161;p21"/>
          <p:cNvSpPr txBox="1"/>
          <p:nvPr/>
        </p:nvSpPr>
        <p:spPr>
          <a:xfrm>
            <a:off x="7062375" y="41705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Stem cell building </a:t>
            </a:r>
            <a:endParaRPr/>
          </a:p>
          <a:p>
            <a:pPr marL="0" lvl="0" indent="0" algn="ctr" rtl="0">
              <a:spcBef>
                <a:spcPts val="0"/>
              </a:spcBef>
              <a:spcAft>
                <a:spcPts val="0"/>
              </a:spcAft>
              <a:buNone/>
            </a:pPr>
            <a:r>
              <a:rPr lang="en"/>
              <a:t>Rooftop </a:t>
            </a:r>
            <a:endParaRPr/>
          </a:p>
        </p:txBody>
      </p:sp>
      <p:sp>
        <p:nvSpPr>
          <p:cNvPr id="162" name="Google Shape;162;p21"/>
          <p:cNvSpPr txBox="1"/>
          <p:nvPr/>
        </p:nvSpPr>
        <p:spPr>
          <a:xfrm>
            <a:off x="2335800" y="1128275"/>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Imagine Institute</a:t>
            </a:r>
            <a:endParaRPr>
              <a:solidFill>
                <a:schemeClr val="dk1"/>
              </a:solidFill>
            </a:endParaRPr>
          </a:p>
          <a:p>
            <a:pPr marL="0" lvl="0" indent="0" algn="ctr" rtl="0">
              <a:spcBef>
                <a:spcPts val="0"/>
              </a:spcBef>
              <a:spcAft>
                <a:spcPts val="0"/>
              </a:spcAft>
              <a:buNone/>
            </a:pPr>
            <a:r>
              <a:rPr lang="en">
                <a:solidFill>
                  <a:schemeClr val="dk1"/>
                </a:solidFill>
              </a:rPr>
              <a:t>Paris</a:t>
            </a:r>
            <a:endParaRPr/>
          </a:p>
        </p:txBody>
      </p:sp>
      <p:sp>
        <p:nvSpPr>
          <p:cNvPr id="163" name="Google Shape;163;p21"/>
          <p:cNvSpPr txBox="1"/>
          <p:nvPr/>
        </p:nvSpPr>
        <p:spPr>
          <a:xfrm>
            <a:off x="-10350" y="1057825"/>
            <a:ext cx="23322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Paris-Descartes University</a:t>
            </a:r>
            <a:endParaRPr/>
          </a:p>
          <a:p>
            <a:pPr marL="0" lvl="0" indent="0" algn="ctr" rtl="0">
              <a:spcBef>
                <a:spcPts val="0"/>
              </a:spcBef>
              <a:spcAft>
                <a:spcPts val="0"/>
              </a:spcAft>
              <a:buNone/>
            </a:pPr>
            <a:r>
              <a:rPr lang="en">
                <a:solidFill>
                  <a:schemeClr val="dk1"/>
                </a:solidFill>
              </a:rPr>
              <a:t>Paris</a:t>
            </a:r>
            <a:endParaRPr/>
          </a:p>
        </p:txBody>
      </p:sp>
      <p:sp>
        <p:nvSpPr>
          <p:cNvPr id="164" name="Google Shape;164;p21"/>
          <p:cNvSpPr txBox="1"/>
          <p:nvPr/>
        </p:nvSpPr>
        <p:spPr>
          <a:xfrm>
            <a:off x="4214125" y="1057825"/>
            <a:ext cx="27936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Stanford</a:t>
            </a:r>
            <a:endParaRPr/>
          </a:p>
          <a:p>
            <a:pPr marL="0" lvl="0" indent="0" algn="ctr" rtl="0">
              <a:spcBef>
                <a:spcPts val="0"/>
              </a:spcBef>
              <a:spcAft>
                <a:spcPts val="0"/>
              </a:spcAft>
              <a:buNone/>
            </a:pPr>
            <a:r>
              <a:rPr lang="en"/>
              <a:t>Microbiology &amp; Immunology</a:t>
            </a:r>
            <a:endParaRPr/>
          </a:p>
        </p:txBody>
      </p:sp>
      <p:sp>
        <p:nvSpPr>
          <p:cNvPr id="165" name="Google Shape;165;p21"/>
          <p:cNvSpPr txBox="1"/>
          <p:nvPr/>
        </p:nvSpPr>
        <p:spPr>
          <a:xfrm>
            <a:off x="6855325" y="1148750"/>
            <a:ext cx="2044500" cy="2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UCSF</a:t>
            </a:r>
            <a:endParaRPr/>
          </a:p>
          <a:p>
            <a:pPr marL="0" lvl="0" indent="0" algn="ctr" rtl="0">
              <a:spcBef>
                <a:spcPts val="0"/>
              </a:spcBef>
              <a:spcAft>
                <a:spcPts val="0"/>
              </a:spcAft>
              <a:buNone/>
            </a:pPr>
            <a:r>
              <a:rPr lang="en"/>
              <a:t>San Francisco</a:t>
            </a:r>
            <a:endParaRPr/>
          </a:p>
          <a:p>
            <a:pPr marL="0" lvl="0" indent="0" algn="ctr" rtl="0">
              <a:spcBef>
                <a:spcPts val="0"/>
              </a:spcBef>
              <a:spcAft>
                <a:spcPts val="0"/>
              </a:spcAft>
              <a:buNone/>
            </a:pPr>
            <a:endParaRPr/>
          </a:p>
        </p:txBody>
      </p:sp>
      <p:sp>
        <p:nvSpPr>
          <p:cNvPr id="166" name="Google Shape;166;p21"/>
          <p:cNvSpPr txBox="1"/>
          <p:nvPr/>
        </p:nvSpPr>
        <p:spPr>
          <a:xfrm>
            <a:off x="1232500" y="46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My journey in science </a:t>
            </a:r>
            <a:endParaRPr sz="2100">
              <a:solidFill>
                <a:srgbClr val="0070C0"/>
              </a:solidFill>
              <a:latin typeface="Impact"/>
              <a:ea typeface="Impact"/>
              <a:cs typeface="Impact"/>
              <a:sym typeface="Impact"/>
            </a:endParaRPr>
          </a:p>
        </p:txBody>
      </p:sp>
      <p:sp>
        <p:nvSpPr>
          <p:cNvPr id="167" name="Google Shape;167;p21"/>
          <p:cNvSpPr txBox="1"/>
          <p:nvPr/>
        </p:nvSpPr>
        <p:spPr>
          <a:xfrm>
            <a:off x="66475" y="1406450"/>
            <a:ext cx="2283300"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t>van Endert / Saveanu Lab</a:t>
            </a:r>
            <a:endParaRPr sz="900" b="1"/>
          </a:p>
          <a:p>
            <a:pPr marL="0" lvl="0" indent="0" algn="l" rtl="0">
              <a:spcBef>
                <a:spcPts val="0"/>
              </a:spcBef>
              <a:spcAft>
                <a:spcPts val="0"/>
              </a:spcAft>
              <a:buNone/>
            </a:pPr>
            <a:r>
              <a:rPr lang="en" sz="900">
                <a:solidFill>
                  <a:srgbClr val="9900FF"/>
                </a:solidFill>
              </a:rPr>
              <a:t>#Dendritic cell endosomal compartments</a:t>
            </a:r>
            <a:endParaRPr sz="900">
              <a:solidFill>
                <a:srgbClr val="9900FF"/>
              </a:solidFill>
            </a:endParaRPr>
          </a:p>
          <a:p>
            <a:pPr marL="0" lvl="0" indent="0" algn="l" rtl="0">
              <a:spcBef>
                <a:spcPts val="0"/>
              </a:spcBef>
              <a:spcAft>
                <a:spcPts val="0"/>
              </a:spcAft>
              <a:buNone/>
            </a:pPr>
            <a:r>
              <a:rPr lang="en" sz="900">
                <a:solidFill>
                  <a:srgbClr val="4A86E8"/>
                </a:solidFill>
              </a:rPr>
              <a:t>#Immune system regulation</a:t>
            </a:r>
            <a:endParaRPr sz="900">
              <a:solidFill>
                <a:srgbClr val="4A86E8"/>
              </a:solidFill>
            </a:endParaRPr>
          </a:p>
          <a:p>
            <a:pPr marL="0" lvl="0" indent="0" algn="l" rtl="0">
              <a:spcBef>
                <a:spcPts val="0"/>
              </a:spcBef>
              <a:spcAft>
                <a:spcPts val="0"/>
              </a:spcAft>
              <a:buNone/>
            </a:pPr>
            <a:r>
              <a:rPr lang="en" sz="900">
                <a:solidFill>
                  <a:srgbClr val="9900FF"/>
                </a:solidFill>
              </a:rPr>
              <a:t>#confocal microscopy</a:t>
            </a:r>
            <a:endParaRPr sz="900">
              <a:solidFill>
                <a:srgbClr val="9900FF"/>
              </a:solidFill>
            </a:endParaRPr>
          </a:p>
          <a:p>
            <a:pPr marL="0" lvl="0" indent="0" algn="l" rtl="0">
              <a:spcBef>
                <a:spcPts val="0"/>
              </a:spcBef>
              <a:spcAft>
                <a:spcPts val="0"/>
              </a:spcAft>
              <a:buNone/>
            </a:pPr>
            <a:r>
              <a:rPr lang="en" sz="900">
                <a:solidFill>
                  <a:srgbClr val="4A86E8"/>
                </a:solidFill>
              </a:rPr>
              <a:t>#Cell and molecular biology</a:t>
            </a:r>
            <a:endParaRPr sz="900">
              <a:solidFill>
                <a:srgbClr val="4A86E8"/>
              </a:solidFill>
            </a:endParaRPr>
          </a:p>
          <a:p>
            <a:pPr marL="0" lvl="0" indent="0" algn="l" rtl="0">
              <a:spcBef>
                <a:spcPts val="0"/>
              </a:spcBef>
              <a:spcAft>
                <a:spcPts val="0"/>
              </a:spcAft>
              <a:buNone/>
            </a:pPr>
            <a:endParaRPr sz="900"/>
          </a:p>
        </p:txBody>
      </p:sp>
      <p:sp>
        <p:nvSpPr>
          <p:cNvPr id="168" name="Google Shape;168;p21"/>
          <p:cNvSpPr txBox="1"/>
          <p:nvPr/>
        </p:nvSpPr>
        <p:spPr>
          <a:xfrm>
            <a:off x="2820775" y="1420675"/>
            <a:ext cx="1428000"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rPr>
              <a:t>Hermine lab</a:t>
            </a:r>
            <a:endParaRPr sz="900" b="1">
              <a:solidFill>
                <a:srgbClr val="4A86E8"/>
              </a:solidFill>
            </a:endParaRPr>
          </a:p>
          <a:p>
            <a:pPr marL="0" lvl="0" indent="0" algn="l" rtl="0">
              <a:spcBef>
                <a:spcPts val="0"/>
              </a:spcBef>
              <a:spcAft>
                <a:spcPts val="0"/>
              </a:spcAft>
              <a:buNone/>
            </a:pPr>
            <a:r>
              <a:rPr lang="en" sz="900">
                <a:solidFill>
                  <a:srgbClr val="4A86E8"/>
                </a:solidFill>
              </a:rPr>
              <a:t>#Cancer immunology</a:t>
            </a:r>
            <a:endParaRPr sz="900">
              <a:solidFill>
                <a:srgbClr val="4A86E8"/>
              </a:solidFill>
            </a:endParaRPr>
          </a:p>
          <a:p>
            <a:pPr marL="0" lvl="0" indent="0" algn="l" rtl="0">
              <a:spcBef>
                <a:spcPts val="0"/>
              </a:spcBef>
              <a:spcAft>
                <a:spcPts val="0"/>
              </a:spcAft>
              <a:buNone/>
            </a:pPr>
            <a:r>
              <a:rPr lang="en" sz="900">
                <a:solidFill>
                  <a:srgbClr val="4A86E8"/>
                </a:solidFill>
              </a:rPr>
              <a:t>#Immunotherapy</a:t>
            </a:r>
            <a:endParaRPr sz="900">
              <a:solidFill>
                <a:srgbClr val="4A86E8"/>
              </a:solidFill>
            </a:endParaRPr>
          </a:p>
          <a:p>
            <a:pPr marL="0" lvl="0" indent="0" algn="l" rtl="0">
              <a:spcBef>
                <a:spcPts val="0"/>
              </a:spcBef>
              <a:spcAft>
                <a:spcPts val="0"/>
              </a:spcAft>
              <a:buNone/>
            </a:pPr>
            <a:r>
              <a:rPr lang="en" sz="900">
                <a:solidFill>
                  <a:srgbClr val="9900FF"/>
                </a:solidFill>
              </a:rPr>
              <a:t>#in vivo</a:t>
            </a:r>
            <a:endParaRPr sz="900">
              <a:solidFill>
                <a:srgbClr val="9900FF"/>
              </a:solidFill>
            </a:endParaRPr>
          </a:p>
          <a:p>
            <a:pPr marL="0" lvl="0" indent="0" algn="l" rtl="0">
              <a:spcBef>
                <a:spcPts val="0"/>
              </a:spcBef>
              <a:spcAft>
                <a:spcPts val="0"/>
              </a:spcAft>
              <a:buNone/>
            </a:pPr>
            <a:endParaRPr sz="900"/>
          </a:p>
        </p:txBody>
      </p:sp>
      <p:sp>
        <p:nvSpPr>
          <p:cNvPr id="169" name="Google Shape;169;p21"/>
          <p:cNvSpPr txBox="1"/>
          <p:nvPr/>
        </p:nvSpPr>
        <p:spPr>
          <a:xfrm>
            <a:off x="4852200" y="1420675"/>
            <a:ext cx="1712700"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solidFill>
                  <a:schemeClr val="dk1"/>
                </a:solidFill>
              </a:rPr>
              <a:t>Idoyaga lab</a:t>
            </a:r>
            <a:endParaRPr sz="700" b="1"/>
          </a:p>
          <a:p>
            <a:pPr marL="0" lvl="0" indent="0" algn="l" rtl="0">
              <a:spcBef>
                <a:spcPts val="0"/>
              </a:spcBef>
              <a:spcAft>
                <a:spcPts val="0"/>
              </a:spcAft>
              <a:buNone/>
            </a:pPr>
            <a:r>
              <a:rPr lang="en" sz="900"/>
              <a:t>#Dendritic cell physiology</a:t>
            </a:r>
            <a:endParaRPr sz="900"/>
          </a:p>
          <a:p>
            <a:pPr marL="0" lvl="0" indent="0" algn="l" rtl="0">
              <a:spcBef>
                <a:spcPts val="0"/>
              </a:spcBef>
              <a:spcAft>
                <a:spcPts val="0"/>
              </a:spcAft>
              <a:buNone/>
            </a:pPr>
            <a:r>
              <a:rPr lang="en" sz="900"/>
              <a:t>#Cancer immunotherapy</a:t>
            </a:r>
            <a:endParaRPr sz="900"/>
          </a:p>
          <a:p>
            <a:pPr marL="0" lvl="0" indent="0" algn="l" rtl="0">
              <a:spcBef>
                <a:spcPts val="0"/>
              </a:spcBef>
              <a:spcAft>
                <a:spcPts val="0"/>
              </a:spcAft>
              <a:buNone/>
            </a:pPr>
            <a:r>
              <a:rPr lang="en" sz="900">
                <a:solidFill>
                  <a:srgbClr val="4A86E8"/>
                </a:solidFill>
              </a:rPr>
              <a:t>#Single cell flow cytometry</a:t>
            </a:r>
            <a:endParaRPr sz="900">
              <a:solidFill>
                <a:srgbClr val="4A86E8"/>
              </a:solidFill>
            </a:endParaRPr>
          </a:p>
          <a:p>
            <a:pPr marL="0" lvl="0" indent="0" algn="l" rtl="0">
              <a:spcBef>
                <a:spcPts val="0"/>
              </a:spcBef>
              <a:spcAft>
                <a:spcPts val="0"/>
              </a:spcAft>
              <a:buNone/>
            </a:pPr>
            <a:endParaRPr sz="900"/>
          </a:p>
        </p:txBody>
      </p:sp>
      <p:sp>
        <p:nvSpPr>
          <p:cNvPr id="170" name="Google Shape;170;p21"/>
          <p:cNvSpPr txBox="1"/>
          <p:nvPr/>
        </p:nvSpPr>
        <p:spPr>
          <a:xfrm>
            <a:off x="6653400" y="1406450"/>
            <a:ext cx="2643900"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rPr>
              <a:t>Spitzer lab</a:t>
            </a:r>
            <a:endParaRPr sz="900" b="1"/>
          </a:p>
          <a:p>
            <a:pPr marL="0" lvl="0" indent="0" algn="l" rtl="0">
              <a:spcBef>
                <a:spcPts val="0"/>
              </a:spcBef>
              <a:spcAft>
                <a:spcPts val="0"/>
              </a:spcAft>
              <a:buNone/>
            </a:pPr>
            <a:r>
              <a:rPr lang="en" sz="900"/>
              <a:t>#Single cell mass cytometry</a:t>
            </a:r>
            <a:endParaRPr sz="900"/>
          </a:p>
          <a:p>
            <a:pPr marL="0" lvl="0" indent="0" algn="l" rtl="0">
              <a:spcBef>
                <a:spcPts val="0"/>
              </a:spcBef>
              <a:spcAft>
                <a:spcPts val="0"/>
              </a:spcAft>
              <a:buNone/>
            </a:pPr>
            <a:r>
              <a:rPr lang="en" sz="900">
                <a:solidFill>
                  <a:srgbClr val="9900FF"/>
                </a:solidFill>
              </a:rPr>
              <a:t>#Computationnal / systems Immunology</a:t>
            </a:r>
            <a:endParaRPr sz="900">
              <a:solidFill>
                <a:srgbClr val="9900FF"/>
              </a:solidFill>
            </a:endParaRPr>
          </a:p>
          <a:p>
            <a:pPr marL="0" lvl="0" indent="0" algn="l" rtl="0">
              <a:spcBef>
                <a:spcPts val="0"/>
              </a:spcBef>
              <a:spcAft>
                <a:spcPts val="0"/>
              </a:spcAft>
              <a:buNone/>
            </a:pPr>
            <a:r>
              <a:rPr lang="en" sz="900">
                <a:solidFill>
                  <a:srgbClr val="9900FF"/>
                </a:solidFill>
              </a:rPr>
              <a:t>#R coding</a:t>
            </a:r>
            <a:endParaRPr sz="900">
              <a:solidFill>
                <a:srgbClr val="9900FF"/>
              </a:solidFill>
            </a:endParaRPr>
          </a:p>
          <a:p>
            <a:pPr marL="0" lvl="0" indent="0" algn="l" rtl="0">
              <a:spcBef>
                <a:spcPts val="0"/>
              </a:spcBef>
              <a:spcAft>
                <a:spcPts val="0"/>
              </a:spcAft>
              <a:buNone/>
            </a:pPr>
            <a:r>
              <a:rPr lang="en" sz="900">
                <a:solidFill>
                  <a:srgbClr val="4A86E8"/>
                </a:solidFill>
              </a:rPr>
              <a:t>#Microbiome metagenomic/metabolomic</a:t>
            </a:r>
            <a:endParaRPr sz="900">
              <a:solidFill>
                <a:srgbClr val="4A86E8"/>
              </a:solidFill>
            </a:endParaRPr>
          </a:p>
          <a:p>
            <a:pPr marL="0" lvl="0" indent="0" algn="l" rtl="0">
              <a:spcBef>
                <a:spcPts val="0"/>
              </a:spcBef>
              <a:spcAft>
                <a:spcPts val="0"/>
              </a:spcAft>
              <a:buNone/>
            </a:pPr>
            <a:r>
              <a:rPr lang="en" sz="900">
                <a:solidFill>
                  <a:srgbClr val="9900FF"/>
                </a:solidFill>
              </a:rPr>
              <a:t>#Translational/clinical research</a:t>
            </a:r>
            <a:endParaRPr sz="900">
              <a:solidFill>
                <a:srgbClr val="9900FF"/>
              </a:solidFill>
            </a:endParaRPr>
          </a:p>
          <a:p>
            <a:pPr marL="0" lvl="0" indent="0" algn="l" rtl="0">
              <a:spcBef>
                <a:spcPts val="0"/>
              </a:spcBef>
              <a:spcAft>
                <a:spcPts val="0"/>
              </a:spcAft>
              <a:buNone/>
            </a:pPr>
            <a:endParaRPr sz="9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75"/>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Gradient Boosting</a:t>
            </a:r>
            <a:endParaRPr b="1">
              <a:latin typeface="Raleway"/>
              <a:ea typeface="Raleway"/>
              <a:cs typeface="Raleway"/>
              <a:sym typeface="Raleway"/>
            </a:endParaRPr>
          </a:p>
        </p:txBody>
      </p:sp>
      <p:sp>
        <p:nvSpPr>
          <p:cNvPr id="1009" name="Google Shape;100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1010" name="Google Shape;1010;p75"/>
          <p:cNvSpPr txBox="1">
            <a:spLocks noGrp="1"/>
          </p:cNvSpPr>
          <p:nvPr>
            <p:ph type="body" idx="4294967295"/>
          </p:nvPr>
        </p:nvSpPr>
        <p:spPr>
          <a:xfrm>
            <a:off x="628649" y="1369218"/>
            <a:ext cx="3576000" cy="11235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b="1" i="1">
                <a:latin typeface="Quattrocento Sans"/>
                <a:ea typeface="Quattrocento Sans"/>
                <a:cs typeface="Quattrocento Sans"/>
                <a:sym typeface="Quattrocento Sans"/>
              </a:rPr>
              <a:t>Goal: Separate the blue circles from the red squares.</a:t>
            </a:r>
            <a:endParaRPr b="1" i="1"/>
          </a:p>
          <a:p>
            <a:pPr marL="177800" lvl="0" indent="-38100" algn="l" rtl="0">
              <a:lnSpc>
                <a:spcPct val="90000"/>
              </a:lnSpc>
              <a:spcBef>
                <a:spcPts val="800"/>
              </a:spcBef>
              <a:spcAft>
                <a:spcPts val="1600"/>
              </a:spcAft>
              <a:buClr>
                <a:schemeClr val="dk1"/>
              </a:buClr>
              <a:buSzPts val="2100"/>
              <a:buNone/>
            </a:pPr>
            <a:endParaRPr/>
          </a:p>
        </p:txBody>
      </p:sp>
      <p:cxnSp>
        <p:nvCxnSpPr>
          <p:cNvPr id="1011" name="Google Shape;1011;p75"/>
          <p:cNvCxnSpPr/>
          <p:nvPr/>
        </p:nvCxnSpPr>
        <p:spPr>
          <a:xfrm rot="10800000">
            <a:off x="4939393" y="1608109"/>
            <a:ext cx="0" cy="2458200"/>
          </a:xfrm>
          <a:prstGeom prst="straightConnector1">
            <a:avLst/>
          </a:prstGeom>
          <a:noFill/>
          <a:ln w="63500" cap="flat" cmpd="sng">
            <a:solidFill>
              <a:schemeClr val="dk1"/>
            </a:solidFill>
            <a:prstDash val="solid"/>
            <a:miter lim="800000"/>
            <a:headEnd type="none" w="sm" len="sm"/>
            <a:tailEnd type="triangle" w="med" len="med"/>
          </a:ln>
        </p:spPr>
      </p:cxnSp>
      <p:cxnSp>
        <p:nvCxnSpPr>
          <p:cNvPr id="1012" name="Google Shape;1012;p75"/>
          <p:cNvCxnSpPr/>
          <p:nvPr/>
        </p:nvCxnSpPr>
        <p:spPr>
          <a:xfrm>
            <a:off x="4939393" y="4066310"/>
            <a:ext cx="2499000" cy="0"/>
          </a:xfrm>
          <a:prstGeom prst="straightConnector1">
            <a:avLst/>
          </a:prstGeom>
          <a:noFill/>
          <a:ln w="63500" cap="flat" cmpd="sng">
            <a:solidFill>
              <a:schemeClr val="dk1"/>
            </a:solidFill>
            <a:prstDash val="solid"/>
            <a:miter lim="800000"/>
            <a:headEnd type="none" w="sm" len="sm"/>
            <a:tailEnd type="triangle" w="med" len="med"/>
          </a:ln>
        </p:spPr>
      </p:cxnSp>
      <p:sp>
        <p:nvSpPr>
          <p:cNvPr id="1013" name="Google Shape;1013;p75"/>
          <p:cNvSpPr/>
          <p:nvPr/>
        </p:nvSpPr>
        <p:spPr>
          <a:xfrm>
            <a:off x="5379523" y="1812966"/>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4" name="Google Shape;1014;p75"/>
          <p:cNvSpPr/>
          <p:nvPr/>
        </p:nvSpPr>
        <p:spPr>
          <a:xfrm flipH="1">
            <a:off x="6337014" y="1256269"/>
            <a:ext cx="567000" cy="5670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5" name="Google Shape;1015;p75"/>
          <p:cNvSpPr/>
          <p:nvPr/>
        </p:nvSpPr>
        <p:spPr>
          <a:xfrm>
            <a:off x="5104843" y="2403515"/>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6" name="Google Shape;1016;p75"/>
          <p:cNvSpPr/>
          <p:nvPr/>
        </p:nvSpPr>
        <p:spPr>
          <a:xfrm flipH="1">
            <a:off x="6636724" y="290842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7" name="Google Shape;1017;p75"/>
          <p:cNvSpPr/>
          <p:nvPr/>
        </p:nvSpPr>
        <p:spPr>
          <a:xfrm flipH="1">
            <a:off x="7304702" y="293963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8" name="Google Shape;1018;p75"/>
          <p:cNvSpPr/>
          <p:nvPr/>
        </p:nvSpPr>
        <p:spPr>
          <a:xfrm flipH="1">
            <a:off x="6188791" y="3330408"/>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19" name="Google Shape;1019;p75"/>
          <p:cNvSpPr/>
          <p:nvPr/>
        </p:nvSpPr>
        <p:spPr>
          <a:xfrm flipH="1">
            <a:off x="6903916" y="355748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20" name="Google Shape;1020;p75"/>
          <p:cNvSpPr/>
          <p:nvPr/>
        </p:nvSpPr>
        <p:spPr>
          <a:xfrm>
            <a:off x="6196817" y="2119332"/>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21" name="Google Shape;1021;p75"/>
          <p:cNvSpPr/>
          <p:nvPr/>
        </p:nvSpPr>
        <p:spPr>
          <a:xfrm>
            <a:off x="5306788" y="3302576"/>
            <a:ext cx="571800" cy="5718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22" name="Google Shape;1022;p75"/>
          <p:cNvSpPr/>
          <p:nvPr/>
        </p:nvSpPr>
        <p:spPr>
          <a:xfrm flipH="1">
            <a:off x="7257247" y="1846979"/>
            <a:ext cx="549300" cy="549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023" name="Google Shape;1023;p75"/>
          <p:cNvCxnSpPr/>
          <p:nvPr/>
        </p:nvCxnSpPr>
        <p:spPr>
          <a:xfrm>
            <a:off x="4572000" y="2806044"/>
            <a:ext cx="3737700" cy="1800"/>
          </a:xfrm>
          <a:prstGeom prst="straightConnector1">
            <a:avLst/>
          </a:prstGeom>
          <a:noFill/>
          <a:ln w="38100" cap="flat" cmpd="sng">
            <a:solidFill>
              <a:srgbClr val="002060"/>
            </a:solidFill>
            <a:prstDash val="dash"/>
            <a:miter lim="800000"/>
            <a:headEnd type="none" w="sm" len="sm"/>
            <a:tailEnd type="none" w="sm" len="sm"/>
          </a:ln>
        </p:spPr>
      </p:cxnSp>
      <p:sp>
        <p:nvSpPr>
          <p:cNvPr id="1024" name="Google Shape;1024;p75"/>
          <p:cNvSpPr txBox="1"/>
          <p:nvPr/>
        </p:nvSpPr>
        <p:spPr>
          <a:xfrm>
            <a:off x="2994662" y="2492828"/>
            <a:ext cx="1447500" cy="9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Increase weights of misclassified</a:t>
            </a:r>
            <a:endParaRPr sz="11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76"/>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Gradient Boosting</a:t>
            </a:r>
            <a:endParaRPr b="1">
              <a:latin typeface="Raleway"/>
              <a:ea typeface="Raleway"/>
              <a:cs typeface="Raleway"/>
              <a:sym typeface="Raleway"/>
            </a:endParaRPr>
          </a:p>
        </p:txBody>
      </p:sp>
      <p:sp>
        <p:nvSpPr>
          <p:cNvPr id="1030" name="Google Shape;1030;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1031" name="Google Shape;1031;p76"/>
          <p:cNvSpPr txBox="1">
            <a:spLocks noGrp="1"/>
          </p:cNvSpPr>
          <p:nvPr>
            <p:ph type="body" idx="4294967295"/>
          </p:nvPr>
        </p:nvSpPr>
        <p:spPr>
          <a:xfrm>
            <a:off x="628649" y="1369218"/>
            <a:ext cx="3576000" cy="11235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b="1" i="1">
                <a:latin typeface="Quattrocento Sans"/>
                <a:ea typeface="Quattrocento Sans"/>
                <a:cs typeface="Quattrocento Sans"/>
                <a:sym typeface="Quattrocento Sans"/>
              </a:rPr>
              <a:t>Goal: Separate the blue circles from the red squares.</a:t>
            </a:r>
            <a:endParaRPr b="1" i="1"/>
          </a:p>
          <a:p>
            <a:pPr marL="177800" lvl="0" indent="-38100" algn="l" rtl="0">
              <a:lnSpc>
                <a:spcPct val="90000"/>
              </a:lnSpc>
              <a:spcBef>
                <a:spcPts val="800"/>
              </a:spcBef>
              <a:spcAft>
                <a:spcPts val="1600"/>
              </a:spcAft>
              <a:buClr>
                <a:schemeClr val="dk1"/>
              </a:buClr>
              <a:buSzPts val="2100"/>
              <a:buNone/>
            </a:pPr>
            <a:endParaRPr/>
          </a:p>
        </p:txBody>
      </p:sp>
      <p:cxnSp>
        <p:nvCxnSpPr>
          <p:cNvPr id="1032" name="Google Shape;1032;p76"/>
          <p:cNvCxnSpPr/>
          <p:nvPr/>
        </p:nvCxnSpPr>
        <p:spPr>
          <a:xfrm rot="10800000">
            <a:off x="4939393" y="1608109"/>
            <a:ext cx="0" cy="2458200"/>
          </a:xfrm>
          <a:prstGeom prst="straightConnector1">
            <a:avLst/>
          </a:prstGeom>
          <a:noFill/>
          <a:ln w="63500" cap="flat" cmpd="sng">
            <a:solidFill>
              <a:schemeClr val="dk1"/>
            </a:solidFill>
            <a:prstDash val="solid"/>
            <a:miter lim="800000"/>
            <a:headEnd type="none" w="sm" len="sm"/>
            <a:tailEnd type="triangle" w="med" len="med"/>
          </a:ln>
        </p:spPr>
      </p:cxnSp>
      <p:cxnSp>
        <p:nvCxnSpPr>
          <p:cNvPr id="1033" name="Google Shape;1033;p76"/>
          <p:cNvCxnSpPr/>
          <p:nvPr/>
        </p:nvCxnSpPr>
        <p:spPr>
          <a:xfrm>
            <a:off x="4939393" y="4066310"/>
            <a:ext cx="2499000" cy="0"/>
          </a:xfrm>
          <a:prstGeom prst="straightConnector1">
            <a:avLst/>
          </a:prstGeom>
          <a:noFill/>
          <a:ln w="63500" cap="flat" cmpd="sng">
            <a:solidFill>
              <a:schemeClr val="dk1"/>
            </a:solidFill>
            <a:prstDash val="solid"/>
            <a:miter lim="800000"/>
            <a:headEnd type="none" w="sm" len="sm"/>
            <a:tailEnd type="triangle" w="med" len="med"/>
          </a:ln>
        </p:spPr>
      </p:cxnSp>
      <p:sp>
        <p:nvSpPr>
          <p:cNvPr id="1034" name="Google Shape;1034;p76"/>
          <p:cNvSpPr/>
          <p:nvPr/>
        </p:nvSpPr>
        <p:spPr>
          <a:xfrm>
            <a:off x="5379523" y="1812966"/>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35" name="Google Shape;1035;p76"/>
          <p:cNvSpPr/>
          <p:nvPr/>
        </p:nvSpPr>
        <p:spPr>
          <a:xfrm flipH="1">
            <a:off x="6337014" y="1256269"/>
            <a:ext cx="567000" cy="5670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36" name="Google Shape;1036;p76"/>
          <p:cNvSpPr/>
          <p:nvPr/>
        </p:nvSpPr>
        <p:spPr>
          <a:xfrm>
            <a:off x="5104843" y="2403515"/>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37" name="Google Shape;1037;p76"/>
          <p:cNvSpPr/>
          <p:nvPr/>
        </p:nvSpPr>
        <p:spPr>
          <a:xfrm flipH="1">
            <a:off x="6636724" y="290842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38" name="Google Shape;1038;p76"/>
          <p:cNvSpPr/>
          <p:nvPr/>
        </p:nvSpPr>
        <p:spPr>
          <a:xfrm flipH="1">
            <a:off x="7304702" y="293963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39" name="Google Shape;1039;p76"/>
          <p:cNvSpPr/>
          <p:nvPr/>
        </p:nvSpPr>
        <p:spPr>
          <a:xfrm flipH="1">
            <a:off x="6188791" y="3330408"/>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40" name="Google Shape;1040;p76"/>
          <p:cNvSpPr/>
          <p:nvPr/>
        </p:nvSpPr>
        <p:spPr>
          <a:xfrm flipH="1">
            <a:off x="6903916" y="355748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41" name="Google Shape;1041;p76"/>
          <p:cNvSpPr/>
          <p:nvPr/>
        </p:nvSpPr>
        <p:spPr>
          <a:xfrm>
            <a:off x="6196817" y="2119332"/>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42" name="Google Shape;1042;p76"/>
          <p:cNvSpPr/>
          <p:nvPr/>
        </p:nvSpPr>
        <p:spPr>
          <a:xfrm>
            <a:off x="5306788" y="3302576"/>
            <a:ext cx="571800" cy="5718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43" name="Google Shape;1043;p76"/>
          <p:cNvSpPr/>
          <p:nvPr/>
        </p:nvSpPr>
        <p:spPr>
          <a:xfrm flipH="1">
            <a:off x="7257247" y="1846979"/>
            <a:ext cx="549300" cy="549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044" name="Google Shape;1044;p76"/>
          <p:cNvCxnSpPr/>
          <p:nvPr/>
        </p:nvCxnSpPr>
        <p:spPr>
          <a:xfrm>
            <a:off x="5646718" y="1256269"/>
            <a:ext cx="690300" cy="3327000"/>
          </a:xfrm>
          <a:prstGeom prst="straightConnector1">
            <a:avLst/>
          </a:prstGeom>
          <a:noFill/>
          <a:ln w="38100" cap="flat" cmpd="sng">
            <a:solidFill>
              <a:srgbClr val="002060"/>
            </a:solidFill>
            <a:prstDash val="dash"/>
            <a:miter lim="800000"/>
            <a:headEnd type="none" w="sm" len="sm"/>
            <a:tailEnd type="none" w="sm" len="sm"/>
          </a:ln>
        </p:spPr>
      </p:cxnSp>
      <p:sp>
        <p:nvSpPr>
          <p:cNvPr id="1045" name="Google Shape;1045;p76"/>
          <p:cNvSpPr txBox="1"/>
          <p:nvPr/>
        </p:nvSpPr>
        <p:spPr>
          <a:xfrm>
            <a:off x="2994662" y="2492828"/>
            <a:ext cx="1731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Weak Classifier 2</a:t>
            </a:r>
            <a:endParaRPr sz="11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77"/>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Gradient Boosting</a:t>
            </a:r>
            <a:endParaRPr b="1">
              <a:latin typeface="Raleway"/>
              <a:ea typeface="Raleway"/>
              <a:cs typeface="Raleway"/>
              <a:sym typeface="Raleway"/>
            </a:endParaRPr>
          </a:p>
        </p:txBody>
      </p:sp>
      <p:sp>
        <p:nvSpPr>
          <p:cNvPr id="1051" name="Google Shape;1051;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1052" name="Google Shape;1052;p77"/>
          <p:cNvSpPr txBox="1">
            <a:spLocks noGrp="1"/>
          </p:cNvSpPr>
          <p:nvPr>
            <p:ph type="body" idx="4294967295"/>
          </p:nvPr>
        </p:nvSpPr>
        <p:spPr>
          <a:xfrm>
            <a:off x="628649" y="1369218"/>
            <a:ext cx="3576000" cy="11235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b="1" i="1">
                <a:latin typeface="Quattrocento Sans"/>
                <a:ea typeface="Quattrocento Sans"/>
                <a:cs typeface="Quattrocento Sans"/>
                <a:sym typeface="Quattrocento Sans"/>
              </a:rPr>
              <a:t>Goal: Separate the blue circles from the red squares.</a:t>
            </a:r>
            <a:endParaRPr b="1" i="1"/>
          </a:p>
          <a:p>
            <a:pPr marL="177800" lvl="0" indent="-38100" algn="l" rtl="0">
              <a:lnSpc>
                <a:spcPct val="90000"/>
              </a:lnSpc>
              <a:spcBef>
                <a:spcPts val="800"/>
              </a:spcBef>
              <a:spcAft>
                <a:spcPts val="1600"/>
              </a:spcAft>
              <a:buClr>
                <a:schemeClr val="dk1"/>
              </a:buClr>
              <a:buSzPts val="2100"/>
              <a:buNone/>
            </a:pPr>
            <a:endParaRPr/>
          </a:p>
        </p:txBody>
      </p:sp>
      <p:cxnSp>
        <p:nvCxnSpPr>
          <p:cNvPr id="1053" name="Google Shape;1053;p77"/>
          <p:cNvCxnSpPr/>
          <p:nvPr/>
        </p:nvCxnSpPr>
        <p:spPr>
          <a:xfrm rot="10800000">
            <a:off x="4939393" y="1608109"/>
            <a:ext cx="0" cy="2458200"/>
          </a:xfrm>
          <a:prstGeom prst="straightConnector1">
            <a:avLst/>
          </a:prstGeom>
          <a:noFill/>
          <a:ln w="63500" cap="flat" cmpd="sng">
            <a:solidFill>
              <a:schemeClr val="dk1"/>
            </a:solidFill>
            <a:prstDash val="solid"/>
            <a:miter lim="800000"/>
            <a:headEnd type="none" w="sm" len="sm"/>
            <a:tailEnd type="triangle" w="med" len="med"/>
          </a:ln>
        </p:spPr>
      </p:cxnSp>
      <p:cxnSp>
        <p:nvCxnSpPr>
          <p:cNvPr id="1054" name="Google Shape;1054;p77"/>
          <p:cNvCxnSpPr/>
          <p:nvPr/>
        </p:nvCxnSpPr>
        <p:spPr>
          <a:xfrm>
            <a:off x="4939393" y="4066310"/>
            <a:ext cx="2499000" cy="0"/>
          </a:xfrm>
          <a:prstGeom prst="straightConnector1">
            <a:avLst/>
          </a:prstGeom>
          <a:noFill/>
          <a:ln w="63500" cap="flat" cmpd="sng">
            <a:solidFill>
              <a:schemeClr val="dk1"/>
            </a:solidFill>
            <a:prstDash val="solid"/>
            <a:miter lim="800000"/>
            <a:headEnd type="none" w="sm" len="sm"/>
            <a:tailEnd type="triangle" w="med" len="med"/>
          </a:ln>
        </p:spPr>
      </p:cxnSp>
      <p:sp>
        <p:nvSpPr>
          <p:cNvPr id="1055" name="Google Shape;1055;p77"/>
          <p:cNvSpPr/>
          <p:nvPr/>
        </p:nvSpPr>
        <p:spPr>
          <a:xfrm>
            <a:off x="5379523" y="1812966"/>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56" name="Google Shape;1056;p77"/>
          <p:cNvSpPr/>
          <p:nvPr/>
        </p:nvSpPr>
        <p:spPr>
          <a:xfrm flipH="1">
            <a:off x="6337014" y="1256269"/>
            <a:ext cx="567000" cy="5670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57" name="Google Shape;1057;p77"/>
          <p:cNvSpPr/>
          <p:nvPr/>
        </p:nvSpPr>
        <p:spPr>
          <a:xfrm>
            <a:off x="5104843" y="2403515"/>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58" name="Google Shape;1058;p77"/>
          <p:cNvSpPr/>
          <p:nvPr/>
        </p:nvSpPr>
        <p:spPr>
          <a:xfrm flipH="1">
            <a:off x="6636724" y="290842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59" name="Google Shape;1059;p77"/>
          <p:cNvSpPr/>
          <p:nvPr/>
        </p:nvSpPr>
        <p:spPr>
          <a:xfrm flipH="1">
            <a:off x="7304702" y="293963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60" name="Google Shape;1060;p77"/>
          <p:cNvSpPr/>
          <p:nvPr/>
        </p:nvSpPr>
        <p:spPr>
          <a:xfrm flipH="1">
            <a:off x="6188791" y="3330408"/>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61" name="Google Shape;1061;p77"/>
          <p:cNvSpPr/>
          <p:nvPr/>
        </p:nvSpPr>
        <p:spPr>
          <a:xfrm flipH="1">
            <a:off x="6903916" y="355748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62" name="Google Shape;1062;p77"/>
          <p:cNvSpPr/>
          <p:nvPr/>
        </p:nvSpPr>
        <p:spPr>
          <a:xfrm>
            <a:off x="6196817" y="2119332"/>
            <a:ext cx="549300" cy="549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63" name="Google Shape;1063;p77"/>
          <p:cNvSpPr/>
          <p:nvPr/>
        </p:nvSpPr>
        <p:spPr>
          <a:xfrm>
            <a:off x="5306788" y="3302576"/>
            <a:ext cx="571800" cy="5718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64" name="Google Shape;1064;p77"/>
          <p:cNvSpPr/>
          <p:nvPr/>
        </p:nvSpPr>
        <p:spPr>
          <a:xfrm flipH="1">
            <a:off x="7257247" y="1846979"/>
            <a:ext cx="549300" cy="549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065" name="Google Shape;1065;p77"/>
          <p:cNvCxnSpPr/>
          <p:nvPr/>
        </p:nvCxnSpPr>
        <p:spPr>
          <a:xfrm>
            <a:off x="5646718" y="1256269"/>
            <a:ext cx="690300" cy="3327000"/>
          </a:xfrm>
          <a:prstGeom prst="straightConnector1">
            <a:avLst/>
          </a:prstGeom>
          <a:noFill/>
          <a:ln w="38100" cap="flat" cmpd="sng">
            <a:solidFill>
              <a:srgbClr val="002060"/>
            </a:solidFill>
            <a:prstDash val="dash"/>
            <a:miter lim="800000"/>
            <a:headEnd type="none" w="sm" len="sm"/>
            <a:tailEnd type="none" w="sm" len="sm"/>
          </a:ln>
        </p:spPr>
      </p:cxnSp>
      <p:sp>
        <p:nvSpPr>
          <p:cNvPr id="1066" name="Google Shape;1066;p77"/>
          <p:cNvSpPr txBox="1"/>
          <p:nvPr/>
        </p:nvSpPr>
        <p:spPr>
          <a:xfrm>
            <a:off x="2994662" y="2492828"/>
            <a:ext cx="1731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Increase weights</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78"/>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Gradient Boosting</a:t>
            </a:r>
            <a:endParaRPr b="1">
              <a:latin typeface="Raleway"/>
              <a:ea typeface="Raleway"/>
              <a:cs typeface="Raleway"/>
              <a:sym typeface="Raleway"/>
            </a:endParaRPr>
          </a:p>
        </p:txBody>
      </p:sp>
      <p:sp>
        <p:nvSpPr>
          <p:cNvPr id="1072" name="Google Shape;1072;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1073" name="Google Shape;1073;p78"/>
          <p:cNvSpPr txBox="1">
            <a:spLocks noGrp="1"/>
          </p:cNvSpPr>
          <p:nvPr>
            <p:ph type="body" idx="4294967295"/>
          </p:nvPr>
        </p:nvSpPr>
        <p:spPr>
          <a:xfrm>
            <a:off x="628649" y="1369218"/>
            <a:ext cx="3576000" cy="11235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b="1" i="1">
                <a:latin typeface="Quattrocento Sans"/>
                <a:ea typeface="Quattrocento Sans"/>
                <a:cs typeface="Quattrocento Sans"/>
                <a:sym typeface="Quattrocento Sans"/>
              </a:rPr>
              <a:t>Goal: Separate the blue circles from the red squares.</a:t>
            </a:r>
            <a:endParaRPr b="1" i="1"/>
          </a:p>
          <a:p>
            <a:pPr marL="177800" lvl="0" indent="-38100" algn="l" rtl="0">
              <a:lnSpc>
                <a:spcPct val="90000"/>
              </a:lnSpc>
              <a:spcBef>
                <a:spcPts val="800"/>
              </a:spcBef>
              <a:spcAft>
                <a:spcPts val="1600"/>
              </a:spcAft>
              <a:buClr>
                <a:schemeClr val="dk1"/>
              </a:buClr>
              <a:buSzPts val="2100"/>
              <a:buNone/>
            </a:pPr>
            <a:endParaRPr/>
          </a:p>
        </p:txBody>
      </p:sp>
      <p:cxnSp>
        <p:nvCxnSpPr>
          <p:cNvPr id="1074" name="Google Shape;1074;p78"/>
          <p:cNvCxnSpPr/>
          <p:nvPr/>
        </p:nvCxnSpPr>
        <p:spPr>
          <a:xfrm rot="10800000">
            <a:off x="4939393" y="1608109"/>
            <a:ext cx="0" cy="2458200"/>
          </a:xfrm>
          <a:prstGeom prst="straightConnector1">
            <a:avLst/>
          </a:prstGeom>
          <a:noFill/>
          <a:ln w="63500" cap="flat" cmpd="sng">
            <a:solidFill>
              <a:schemeClr val="dk1"/>
            </a:solidFill>
            <a:prstDash val="solid"/>
            <a:miter lim="800000"/>
            <a:headEnd type="none" w="sm" len="sm"/>
            <a:tailEnd type="triangle" w="med" len="med"/>
          </a:ln>
        </p:spPr>
      </p:cxnSp>
      <p:cxnSp>
        <p:nvCxnSpPr>
          <p:cNvPr id="1075" name="Google Shape;1075;p78"/>
          <p:cNvCxnSpPr/>
          <p:nvPr/>
        </p:nvCxnSpPr>
        <p:spPr>
          <a:xfrm>
            <a:off x="4939393" y="4066310"/>
            <a:ext cx="2499000" cy="0"/>
          </a:xfrm>
          <a:prstGeom prst="straightConnector1">
            <a:avLst/>
          </a:prstGeom>
          <a:noFill/>
          <a:ln w="63500" cap="flat" cmpd="sng">
            <a:solidFill>
              <a:schemeClr val="dk1"/>
            </a:solidFill>
            <a:prstDash val="solid"/>
            <a:miter lim="800000"/>
            <a:headEnd type="none" w="sm" len="sm"/>
            <a:tailEnd type="triangle" w="med" len="med"/>
          </a:ln>
        </p:spPr>
      </p:cxnSp>
      <p:sp>
        <p:nvSpPr>
          <p:cNvPr id="1076" name="Google Shape;1076;p78"/>
          <p:cNvSpPr/>
          <p:nvPr/>
        </p:nvSpPr>
        <p:spPr>
          <a:xfrm>
            <a:off x="5379523" y="1812966"/>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77" name="Google Shape;1077;p78"/>
          <p:cNvSpPr/>
          <p:nvPr/>
        </p:nvSpPr>
        <p:spPr>
          <a:xfrm flipH="1">
            <a:off x="6337014" y="1256269"/>
            <a:ext cx="567000" cy="5670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78" name="Google Shape;1078;p78"/>
          <p:cNvSpPr/>
          <p:nvPr/>
        </p:nvSpPr>
        <p:spPr>
          <a:xfrm>
            <a:off x="5104843" y="2403515"/>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79" name="Google Shape;1079;p78"/>
          <p:cNvSpPr/>
          <p:nvPr/>
        </p:nvSpPr>
        <p:spPr>
          <a:xfrm flipH="1">
            <a:off x="6636724" y="290842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80" name="Google Shape;1080;p78"/>
          <p:cNvSpPr/>
          <p:nvPr/>
        </p:nvSpPr>
        <p:spPr>
          <a:xfrm flipH="1">
            <a:off x="7304702" y="293963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81" name="Google Shape;1081;p78"/>
          <p:cNvSpPr/>
          <p:nvPr/>
        </p:nvSpPr>
        <p:spPr>
          <a:xfrm flipH="1">
            <a:off x="6188791" y="3330408"/>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82" name="Google Shape;1082;p78"/>
          <p:cNvSpPr/>
          <p:nvPr/>
        </p:nvSpPr>
        <p:spPr>
          <a:xfrm flipH="1">
            <a:off x="6903916" y="355748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83" name="Google Shape;1083;p78"/>
          <p:cNvSpPr/>
          <p:nvPr/>
        </p:nvSpPr>
        <p:spPr>
          <a:xfrm>
            <a:off x="6196817" y="2119332"/>
            <a:ext cx="549300" cy="549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84" name="Google Shape;1084;p78"/>
          <p:cNvSpPr/>
          <p:nvPr/>
        </p:nvSpPr>
        <p:spPr>
          <a:xfrm>
            <a:off x="5306788" y="3302576"/>
            <a:ext cx="571800" cy="5718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85" name="Google Shape;1085;p78"/>
          <p:cNvSpPr/>
          <p:nvPr/>
        </p:nvSpPr>
        <p:spPr>
          <a:xfrm flipH="1">
            <a:off x="7257247" y="1846979"/>
            <a:ext cx="549300" cy="549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86" name="Google Shape;1086;p78"/>
          <p:cNvSpPr txBox="1"/>
          <p:nvPr/>
        </p:nvSpPr>
        <p:spPr>
          <a:xfrm>
            <a:off x="2754630" y="2492828"/>
            <a:ext cx="1971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Weak Classifier N</a:t>
            </a:r>
            <a:endParaRPr sz="1100"/>
          </a:p>
        </p:txBody>
      </p:sp>
      <p:cxnSp>
        <p:nvCxnSpPr>
          <p:cNvPr id="1087" name="Google Shape;1087;p78"/>
          <p:cNvCxnSpPr/>
          <p:nvPr/>
        </p:nvCxnSpPr>
        <p:spPr>
          <a:xfrm>
            <a:off x="5828105" y="1418510"/>
            <a:ext cx="2521500" cy="2125800"/>
          </a:xfrm>
          <a:prstGeom prst="straightConnector1">
            <a:avLst/>
          </a:prstGeom>
          <a:noFill/>
          <a:ln w="38100" cap="flat" cmpd="sng">
            <a:solidFill>
              <a:srgbClr val="002060"/>
            </a:solidFill>
            <a:prstDash val="dash"/>
            <a:miter lim="800000"/>
            <a:headEnd type="none" w="sm" len="sm"/>
            <a:tailEnd type="none" w="sm" len="sm"/>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79"/>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Gradient Boosting</a:t>
            </a:r>
            <a:endParaRPr b="1">
              <a:latin typeface="Raleway"/>
              <a:ea typeface="Raleway"/>
              <a:cs typeface="Raleway"/>
              <a:sym typeface="Raleway"/>
            </a:endParaRPr>
          </a:p>
        </p:txBody>
      </p:sp>
      <p:sp>
        <p:nvSpPr>
          <p:cNvPr id="1093" name="Google Shape;109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1094" name="Google Shape;1094;p79"/>
          <p:cNvSpPr txBox="1">
            <a:spLocks noGrp="1"/>
          </p:cNvSpPr>
          <p:nvPr>
            <p:ph type="body" idx="4294967295"/>
          </p:nvPr>
        </p:nvSpPr>
        <p:spPr>
          <a:xfrm>
            <a:off x="628649" y="1369218"/>
            <a:ext cx="3576000" cy="11235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b="1" i="1">
                <a:latin typeface="Quattrocento Sans"/>
                <a:ea typeface="Quattrocento Sans"/>
                <a:cs typeface="Quattrocento Sans"/>
                <a:sym typeface="Quattrocento Sans"/>
              </a:rPr>
              <a:t>Goal: Separate the blue circles from the red squares.</a:t>
            </a:r>
            <a:endParaRPr b="1" i="1"/>
          </a:p>
          <a:p>
            <a:pPr marL="177800" lvl="0" indent="-38100" algn="l" rtl="0">
              <a:lnSpc>
                <a:spcPct val="90000"/>
              </a:lnSpc>
              <a:spcBef>
                <a:spcPts val="800"/>
              </a:spcBef>
              <a:spcAft>
                <a:spcPts val="1600"/>
              </a:spcAft>
              <a:buClr>
                <a:schemeClr val="dk1"/>
              </a:buClr>
              <a:buSzPts val="2100"/>
              <a:buNone/>
            </a:pPr>
            <a:endParaRPr/>
          </a:p>
        </p:txBody>
      </p:sp>
      <p:cxnSp>
        <p:nvCxnSpPr>
          <p:cNvPr id="1095" name="Google Shape;1095;p79"/>
          <p:cNvCxnSpPr/>
          <p:nvPr/>
        </p:nvCxnSpPr>
        <p:spPr>
          <a:xfrm rot="10800000">
            <a:off x="4939393" y="1608109"/>
            <a:ext cx="0" cy="2458200"/>
          </a:xfrm>
          <a:prstGeom prst="straightConnector1">
            <a:avLst/>
          </a:prstGeom>
          <a:noFill/>
          <a:ln w="63500" cap="flat" cmpd="sng">
            <a:solidFill>
              <a:schemeClr val="dk1"/>
            </a:solidFill>
            <a:prstDash val="solid"/>
            <a:miter lim="800000"/>
            <a:headEnd type="none" w="sm" len="sm"/>
            <a:tailEnd type="triangle" w="med" len="med"/>
          </a:ln>
        </p:spPr>
      </p:cxnSp>
      <p:cxnSp>
        <p:nvCxnSpPr>
          <p:cNvPr id="1096" name="Google Shape;1096;p79"/>
          <p:cNvCxnSpPr/>
          <p:nvPr/>
        </p:nvCxnSpPr>
        <p:spPr>
          <a:xfrm>
            <a:off x="4939393" y="4066310"/>
            <a:ext cx="2499000" cy="0"/>
          </a:xfrm>
          <a:prstGeom prst="straightConnector1">
            <a:avLst/>
          </a:prstGeom>
          <a:noFill/>
          <a:ln w="63500" cap="flat" cmpd="sng">
            <a:solidFill>
              <a:schemeClr val="dk1"/>
            </a:solidFill>
            <a:prstDash val="solid"/>
            <a:miter lim="800000"/>
            <a:headEnd type="none" w="sm" len="sm"/>
            <a:tailEnd type="triangle" w="med" len="med"/>
          </a:ln>
        </p:spPr>
      </p:cxnSp>
      <p:sp>
        <p:nvSpPr>
          <p:cNvPr id="1097" name="Google Shape;1097;p79"/>
          <p:cNvSpPr/>
          <p:nvPr/>
        </p:nvSpPr>
        <p:spPr>
          <a:xfrm>
            <a:off x="5379523" y="1812966"/>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98" name="Google Shape;1098;p79"/>
          <p:cNvSpPr/>
          <p:nvPr/>
        </p:nvSpPr>
        <p:spPr>
          <a:xfrm flipH="1">
            <a:off x="6337014" y="1256269"/>
            <a:ext cx="567000" cy="5670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99" name="Google Shape;1099;p79"/>
          <p:cNvSpPr/>
          <p:nvPr/>
        </p:nvSpPr>
        <p:spPr>
          <a:xfrm>
            <a:off x="5104843" y="2403515"/>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0" name="Google Shape;1100;p79"/>
          <p:cNvSpPr/>
          <p:nvPr/>
        </p:nvSpPr>
        <p:spPr>
          <a:xfrm flipH="1">
            <a:off x="6636724" y="290842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1" name="Google Shape;1101;p79"/>
          <p:cNvSpPr/>
          <p:nvPr/>
        </p:nvSpPr>
        <p:spPr>
          <a:xfrm flipH="1">
            <a:off x="7304702" y="293963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2" name="Google Shape;1102;p79"/>
          <p:cNvSpPr/>
          <p:nvPr/>
        </p:nvSpPr>
        <p:spPr>
          <a:xfrm flipH="1">
            <a:off x="6188791" y="3330408"/>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3" name="Google Shape;1103;p79"/>
          <p:cNvSpPr/>
          <p:nvPr/>
        </p:nvSpPr>
        <p:spPr>
          <a:xfrm flipH="1">
            <a:off x="6903916" y="355748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4" name="Google Shape;1104;p79"/>
          <p:cNvSpPr/>
          <p:nvPr/>
        </p:nvSpPr>
        <p:spPr>
          <a:xfrm>
            <a:off x="6196817" y="2119332"/>
            <a:ext cx="549300" cy="549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5" name="Google Shape;1105;p79"/>
          <p:cNvSpPr/>
          <p:nvPr/>
        </p:nvSpPr>
        <p:spPr>
          <a:xfrm>
            <a:off x="5306788" y="3302576"/>
            <a:ext cx="571800" cy="5718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6" name="Google Shape;1106;p79"/>
          <p:cNvSpPr/>
          <p:nvPr/>
        </p:nvSpPr>
        <p:spPr>
          <a:xfrm flipH="1">
            <a:off x="7257247" y="1846979"/>
            <a:ext cx="549300" cy="549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07" name="Google Shape;1107;p79"/>
          <p:cNvSpPr txBox="1"/>
          <p:nvPr/>
        </p:nvSpPr>
        <p:spPr>
          <a:xfrm>
            <a:off x="1737363" y="2492828"/>
            <a:ext cx="29892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Combine all weak classifiers</a:t>
            </a:r>
            <a:endParaRPr sz="1100"/>
          </a:p>
        </p:txBody>
      </p:sp>
      <p:cxnSp>
        <p:nvCxnSpPr>
          <p:cNvPr id="1108" name="Google Shape;1108;p79"/>
          <p:cNvCxnSpPr/>
          <p:nvPr/>
        </p:nvCxnSpPr>
        <p:spPr>
          <a:xfrm>
            <a:off x="5646718" y="1256269"/>
            <a:ext cx="690300" cy="3327000"/>
          </a:xfrm>
          <a:prstGeom prst="straightConnector1">
            <a:avLst/>
          </a:prstGeom>
          <a:noFill/>
          <a:ln w="38100" cap="flat" cmpd="sng">
            <a:solidFill>
              <a:srgbClr val="002060"/>
            </a:solidFill>
            <a:prstDash val="dash"/>
            <a:miter lim="800000"/>
            <a:headEnd type="none" w="sm" len="sm"/>
            <a:tailEnd type="none" w="sm" len="sm"/>
          </a:ln>
        </p:spPr>
      </p:cxnSp>
      <p:cxnSp>
        <p:nvCxnSpPr>
          <p:cNvPr id="1109" name="Google Shape;1109;p79"/>
          <p:cNvCxnSpPr/>
          <p:nvPr/>
        </p:nvCxnSpPr>
        <p:spPr>
          <a:xfrm>
            <a:off x="4572000" y="2806044"/>
            <a:ext cx="3737700" cy="1800"/>
          </a:xfrm>
          <a:prstGeom prst="straightConnector1">
            <a:avLst/>
          </a:prstGeom>
          <a:noFill/>
          <a:ln w="38100" cap="flat" cmpd="sng">
            <a:solidFill>
              <a:srgbClr val="002060"/>
            </a:solidFill>
            <a:prstDash val="dash"/>
            <a:miter lim="800000"/>
            <a:headEnd type="none" w="sm" len="sm"/>
            <a:tailEnd type="none" w="sm" len="sm"/>
          </a:ln>
        </p:spPr>
      </p:cxnSp>
      <p:cxnSp>
        <p:nvCxnSpPr>
          <p:cNvPr id="1110" name="Google Shape;1110;p79"/>
          <p:cNvCxnSpPr/>
          <p:nvPr/>
        </p:nvCxnSpPr>
        <p:spPr>
          <a:xfrm>
            <a:off x="5828105" y="1418510"/>
            <a:ext cx="2521500" cy="2125800"/>
          </a:xfrm>
          <a:prstGeom prst="straightConnector1">
            <a:avLst/>
          </a:prstGeom>
          <a:noFill/>
          <a:ln w="38100" cap="flat" cmpd="sng">
            <a:solidFill>
              <a:srgbClr val="002060"/>
            </a:solidFill>
            <a:prstDash val="dash"/>
            <a:miter lim="800000"/>
            <a:headEnd type="none" w="sm" len="sm"/>
            <a:tailEnd type="none" w="sm" len="sm"/>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80"/>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Gradient Boosting</a:t>
            </a:r>
            <a:endParaRPr b="1">
              <a:latin typeface="Raleway"/>
              <a:ea typeface="Raleway"/>
              <a:cs typeface="Raleway"/>
              <a:sym typeface="Raleway"/>
            </a:endParaRPr>
          </a:p>
        </p:txBody>
      </p:sp>
      <p:sp>
        <p:nvSpPr>
          <p:cNvPr id="1116" name="Google Shape;111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1117" name="Google Shape;1117;p80"/>
          <p:cNvSpPr txBox="1">
            <a:spLocks noGrp="1"/>
          </p:cNvSpPr>
          <p:nvPr>
            <p:ph type="body" idx="4294967295"/>
          </p:nvPr>
        </p:nvSpPr>
        <p:spPr>
          <a:xfrm>
            <a:off x="628649" y="1369218"/>
            <a:ext cx="3576000" cy="11235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 b="1" i="1">
                <a:latin typeface="Quattrocento Sans"/>
                <a:ea typeface="Quattrocento Sans"/>
                <a:cs typeface="Quattrocento Sans"/>
                <a:sym typeface="Quattrocento Sans"/>
              </a:rPr>
              <a:t>Goal: Separate SVs from non-SVs.</a:t>
            </a:r>
            <a:endParaRPr b="1" i="1"/>
          </a:p>
          <a:p>
            <a:pPr marL="177800" lvl="0" indent="-38100" algn="l" rtl="0">
              <a:lnSpc>
                <a:spcPct val="90000"/>
              </a:lnSpc>
              <a:spcBef>
                <a:spcPts val="800"/>
              </a:spcBef>
              <a:spcAft>
                <a:spcPts val="1600"/>
              </a:spcAft>
              <a:buClr>
                <a:schemeClr val="dk1"/>
              </a:buClr>
              <a:buSzPts val="2100"/>
              <a:buNone/>
            </a:pPr>
            <a:endParaRPr/>
          </a:p>
        </p:txBody>
      </p:sp>
      <p:cxnSp>
        <p:nvCxnSpPr>
          <p:cNvPr id="1118" name="Google Shape;1118;p80"/>
          <p:cNvCxnSpPr/>
          <p:nvPr/>
        </p:nvCxnSpPr>
        <p:spPr>
          <a:xfrm rot="10800000">
            <a:off x="4939393" y="1608109"/>
            <a:ext cx="0" cy="2458200"/>
          </a:xfrm>
          <a:prstGeom prst="straightConnector1">
            <a:avLst/>
          </a:prstGeom>
          <a:noFill/>
          <a:ln w="63500" cap="flat" cmpd="sng">
            <a:solidFill>
              <a:schemeClr val="dk1"/>
            </a:solidFill>
            <a:prstDash val="solid"/>
            <a:miter lim="800000"/>
            <a:headEnd type="none" w="sm" len="sm"/>
            <a:tailEnd type="triangle" w="med" len="med"/>
          </a:ln>
        </p:spPr>
      </p:cxnSp>
      <p:cxnSp>
        <p:nvCxnSpPr>
          <p:cNvPr id="1119" name="Google Shape;1119;p80"/>
          <p:cNvCxnSpPr/>
          <p:nvPr/>
        </p:nvCxnSpPr>
        <p:spPr>
          <a:xfrm>
            <a:off x="4939393" y="4066310"/>
            <a:ext cx="2499000" cy="0"/>
          </a:xfrm>
          <a:prstGeom prst="straightConnector1">
            <a:avLst/>
          </a:prstGeom>
          <a:noFill/>
          <a:ln w="63500" cap="flat" cmpd="sng">
            <a:solidFill>
              <a:schemeClr val="dk1"/>
            </a:solidFill>
            <a:prstDash val="solid"/>
            <a:miter lim="800000"/>
            <a:headEnd type="none" w="sm" len="sm"/>
            <a:tailEnd type="triangle" w="med" len="med"/>
          </a:ln>
        </p:spPr>
      </p:cxnSp>
      <p:sp>
        <p:nvSpPr>
          <p:cNvPr id="1120" name="Google Shape;1120;p80"/>
          <p:cNvSpPr/>
          <p:nvPr/>
        </p:nvSpPr>
        <p:spPr>
          <a:xfrm>
            <a:off x="5379523" y="1812966"/>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21" name="Google Shape;1121;p80"/>
          <p:cNvSpPr/>
          <p:nvPr/>
        </p:nvSpPr>
        <p:spPr>
          <a:xfrm flipH="1">
            <a:off x="6337014" y="1256269"/>
            <a:ext cx="567000" cy="5670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22" name="Google Shape;1122;p80"/>
          <p:cNvSpPr/>
          <p:nvPr/>
        </p:nvSpPr>
        <p:spPr>
          <a:xfrm>
            <a:off x="5104843" y="2403515"/>
            <a:ext cx="267300" cy="267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23" name="Google Shape;1123;p80"/>
          <p:cNvSpPr/>
          <p:nvPr/>
        </p:nvSpPr>
        <p:spPr>
          <a:xfrm flipH="1">
            <a:off x="6636724" y="290842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24" name="Google Shape;1124;p80"/>
          <p:cNvSpPr/>
          <p:nvPr/>
        </p:nvSpPr>
        <p:spPr>
          <a:xfrm flipH="1">
            <a:off x="7304702" y="293963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25" name="Google Shape;1125;p80"/>
          <p:cNvSpPr/>
          <p:nvPr/>
        </p:nvSpPr>
        <p:spPr>
          <a:xfrm flipH="1">
            <a:off x="6188791" y="3330408"/>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26" name="Google Shape;1126;p80"/>
          <p:cNvSpPr/>
          <p:nvPr/>
        </p:nvSpPr>
        <p:spPr>
          <a:xfrm flipH="1">
            <a:off x="6903916" y="355748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27" name="Google Shape;1127;p80"/>
          <p:cNvSpPr/>
          <p:nvPr/>
        </p:nvSpPr>
        <p:spPr>
          <a:xfrm>
            <a:off x="6196817" y="2119332"/>
            <a:ext cx="549300" cy="5493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28" name="Google Shape;1128;p80"/>
          <p:cNvSpPr/>
          <p:nvPr/>
        </p:nvSpPr>
        <p:spPr>
          <a:xfrm>
            <a:off x="5306788" y="3302576"/>
            <a:ext cx="571800" cy="571800"/>
          </a:xfrm>
          <a:prstGeom prst="ellipse">
            <a:avLst/>
          </a:prstGeom>
          <a:solidFill>
            <a:srgbClr val="0070C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29" name="Google Shape;1129;p80"/>
          <p:cNvSpPr/>
          <p:nvPr/>
        </p:nvSpPr>
        <p:spPr>
          <a:xfrm flipH="1">
            <a:off x="7257247" y="1846979"/>
            <a:ext cx="549300" cy="549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30" name="Google Shape;1130;p80"/>
          <p:cNvSpPr txBox="1"/>
          <p:nvPr/>
        </p:nvSpPr>
        <p:spPr>
          <a:xfrm>
            <a:off x="346708" y="2593390"/>
            <a:ext cx="2989200" cy="623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i="1">
                <a:solidFill>
                  <a:schemeClr val="dk1"/>
                </a:solidFill>
                <a:latin typeface="Calibri"/>
                <a:ea typeface="Calibri"/>
                <a:cs typeface="Calibri"/>
                <a:sym typeface="Calibri"/>
              </a:rPr>
              <a:t>Much more difficult problem than before</a:t>
            </a:r>
            <a:endParaRPr sz="1100"/>
          </a:p>
        </p:txBody>
      </p:sp>
      <p:cxnSp>
        <p:nvCxnSpPr>
          <p:cNvPr id="1131" name="Google Shape;1131;p80"/>
          <p:cNvCxnSpPr/>
          <p:nvPr/>
        </p:nvCxnSpPr>
        <p:spPr>
          <a:xfrm>
            <a:off x="5646718" y="1256269"/>
            <a:ext cx="690300" cy="3327000"/>
          </a:xfrm>
          <a:prstGeom prst="straightConnector1">
            <a:avLst/>
          </a:prstGeom>
          <a:noFill/>
          <a:ln w="38100" cap="flat" cmpd="sng">
            <a:solidFill>
              <a:srgbClr val="002060"/>
            </a:solidFill>
            <a:prstDash val="dash"/>
            <a:miter lim="800000"/>
            <a:headEnd type="none" w="sm" len="sm"/>
            <a:tailEnd type="none" w="sm" len="sm"/>
          </a:ln>
        </p:spPr>
      </p:cxnSp>
      <p:cxnSp>
        <p:nvCxnSpPr>
          <p:cNvPr id="1132" name="Google Shape;1132;p80"/>
          <p:cNvCxnSpPr/>
          <p:nvPr/>
        </p:nvCxnSpPr>
        <p:spPr>
          <a:xfrm>
            <a:off x="4572000" y="2806044"/>
            <a:ext cx="3737700" cy="1800"/>
          </a:xfrm>
          <a:prstGeom prst="straightConnector1">
            <a:avLst/>
          </a:prstGeom>
          <a:noFill/>
          <a:ln w="38100" cap="flat" cmpd="sng">
            <a:solidFill>
              <a:srgbClr val="002060"/>
            </a:solidFill>
            <a:prstDash val="dash"/>
            <a:miter lim="800000"/>
            <a:headEnd type="none" w="sm" len="sm"/>
            <a:tailEnd type="none" w="sm" len="sm"/>
          </a:ln>
        </p:spPr>
      </p:cxnSp>
      <p:cxnSp>
        <p:nvCxnSpPr>
          <p:cNvPr id="1133" name="Google Shape;1133;p80"/>
          <p:cNvCxnSpPr/>
          <p:nvPr/>
        </p:nvCxnSpPr>
        <p:spPr>
          <a:xfrm>
            <a:off x="5828105" y="1418510"/>
            <a:ext cx="2521500" cy="2125800"/>
          </a:xfrm>
          <a:prstGeom prst="straightConnector1">
            <a:avLst/>
          </a:prstGeom>
          <a:noFill/>
          <a:ln w="38100" cap="flat" cmpd="sng">
            <a:solidFill>
              <a:srgbClr val="002060"/>
            </a:solidFill>
            <a:prstDash val="dash"/>
            <a:miter lim="800000"/>
            <a:headEnd type="none" w="sm" len="sm"/>
            <a:tailEnd type="none" w="sm" len="sm"/>
          </a:ln>
        </p:spPr>
      </p:cxnSp>
      <p:sp>
        <p:nvSpPr>
          <p:cNvPr id="1134" name="Google Shape;1134;p80"/>
          <p:cNvSpPr txBox="1"/>
          <p:nvPr/>
        </p:nvSpPr>
        <p:spPr>
          <a:xfrm>
            <a:off x="4840899" y="4623006"/>
            <a:ext cx="41262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Paired End Reads Supporting Deletion</a:t>
            </a:r>
            <a:endParaRPr sz="1100"/>
          </a:p>
        </p:txBody>
      </p:sp>
      <p:sp>
        <p:nvSpPr>
          <p:cNvPr id="1135" name="Google Shape;1135;p80"/>
          <p:cNvSpPr txBox="1"/>
          <p:nvPr/>
        </p:nvSpPr>
        <p:spPr>
          <a:xfrm rot="-5400000">
            <a:off x="2787981" y="2495442"/>
            <a:ext cx="29892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Map Quality of Paired Ends</a:t>
            </a:r>
            <a:endParaRPr sz="1100"/>
          </a:p>
        </p:txBody>
      </p:sp>
      <p:sp>
        <p:nvSpPr>
          <p:cNvPr id="1136" name="Google Shape;1136;p80"/>
          <p:cNvSpPr/>
          <p:nvPr/>
        </p:nvSpPr>
        <p:spPr>
          <a:xfrm flipH="1">
            <a:off x="7470846" y="3341269"/>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37" name="Google Shape;1137;p80"/>
          <p:cNvSpPr/>
          <p:nvPr/>
        </p:nvSpPr>
        <p:spPr>
          <a:xfrm flipH="1">
            <a:off x="6990008" y="3099045"/>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38" name="Google Shape;1138;p80"/>
          <p:cNvSpPr/>
          <p:nvPr/>
        </p:nvSpPr>
        <p:spPr>
          <a:xfrm flipH="1">
            <a:off x="6176618" y="291370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39" name="Google Shape;1139;p80"/>
          <p:cNvSpPr/>
          <p:nvPr/>
        </p:nvSpPr>
        <p:spPr>
          <a:xfrm flipH="1">
            <a:off x="6399638" y="3688783"/>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0" name="Google Shape;1140;p80"/>
          <p:cNvSpPr/>
          <p:nvPr/>
        </p:nvSpPr>
        <p:spPr>
          <a:xfrm flipH="1">
            <a:off x="6964791" y="1001527"/>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1" name="Google Shape;1141;p80"/>
          <p:cNvSpPr/>
          <p:nvPr/>
        </p:nvSpPr>
        <p:spPr>
          <a:xfrm flipH="1">
            <a:off x="6513872" y="3219402"/>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2" name="Google Shape;1142;p80"/>
          <p:cNvSpPr/>
          <p:nvPr/>
        </p:nvSpPr>
        <p:spPr>
          <a:xfrm flipH="1">
            <a:off x="7957399" y="3546805"/>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3" name="Google Shape;1143;p80"/>
          <p:cNvSpPr/>
          <p:nvPr/>
        </p:nvSpPr>
        <p:spPr>
          <a:xfrm flipH="1">
            <a:off x="7565307" y="3714946"/>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4" name="Google Shape;1144;p80"/>
          <p:cNvSpPr/>
          <p:nvPr/>
        </p:nvSpPr>
        <p:spPr>
          <a:xfrm flipH="1">
            <a:off x="7966874" y="245734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5" name="Google Shape;1145;p80"/>
          <p:cNvSpPr/>
          <p:nvPr/>
        </p:nvSpPr>
        <p:spPr>
          <a:xfrm flipH="1">
            <a:off x="7056052" y="136931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6" name="Google Shape;1146;p80"/>
          <p:cNvSpPr/>
          <p:nvPr/>
        </p:nvSpPr>
        <p:spPr>
          <a:xfrm flipH="1">
            <a:off x="5950797" y="1060135"/>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7" name="Google Shape;1147;p80"/>
          <p:cNvSpPr/>
          <p:nvPr/>
        </p:nvSpPr>
        <p:spPr>
          <a:xfrm flipH="1">
            <a:off x="7449597" y="1059725"/>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8" name="Google Shape;1148;p80"/>
          <p:cNvSpPr/>
          <p:nvPr/>
        </p:nvSpPr>
        <p:spPr>
          <a:xfrm flipH="1">
            <a:off x="7966874" y="1386375"/>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9" name="Google Shape;1149;p80"/>
          <p:cNvSpPr/>
          <p:nvPr/>
        </p:nvSpPr>
        <p:spPr>
          <a:xfrm flipH="1">
            <a:off x="7547537" y="1494494"/>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50" name="Google Shape;1150;p80"/>
          <p:cNvSpPr/>
          <p:nvPr/>
        </p:nvSpPr>
        <p:spPr>
          <a:xfrm flipH="1">
            <a:off x="8079722" y="2003080"/>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51" name="Google Shape;1151;p80"/>
          <p:cNvSpPr/>
          <p:nvPr/>
        </p:nvSpPr>
        <p:spPr>
          <a:xfrm flipH="1">
            <a:off x="8346913" y="1653566"/>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52" name="Google Shape;1152;p80"/>
          <p:cNvSpPr/>
          <p:nvPr/>
        </p:nvSpPr>
        <p:spPr>
          <a:xfrm flipH="1">
            <a:off x="8410378" y="1241622"/>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53" name="Google Shape;1153;p80"/>
          <p:cNvSpPr/>
          <p:nvPr/>
        </p:nvSpPr>
        <p:spPr>
          <a:xfrm flipH="1">
            <a:off x="8002702" y="1040301"/>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54" name="Google Shape;1154;p80"/>
          <p:cNvSpPr/>
          <p:nvPr/>
        </p:nvSpPr>
        <p:spPr>
          <a:xfrm flipH="1">
            <a:off x="7470846" y="2441338"/>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55" name="Google Shape;1155;p80"/>
          <p:cNvSpPr/>
          <p:nvPr/>
        </p:nvSpPr>
        <p:spPr>
          <a:xfrm flipH="1">
            <a:off x="6995564" y="3854198"/>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56" name="Google Shape;1156;p80"/>
          <p:cNvSpPr/>
          <p:nvPr/>
        </p:nvSpPr>
        <p:spPr>
          <a:xfrm flipH="1">
            <a:off x="6884738" y="1895377"/>
            <a:ext cx="267300" cy="267300"/>
          </a:xfrm>
          <a:prstGeom prst="rect">
            <a:avLst/>
          </a:prstGeom>
          <a:solidFill>
            <a:srgbClr val="C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81"/>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1000 Genomes Results</a:t>
            </a:r>
            <a:endParaRPr b="1">
              <a:latin typeface="Raleway"/>
              <a:ea typeface="Raleway"/>
              <a:cs typeface="Raleway"/>
              <a:sym typeface="Raleway"/>
            </a:endParaRPr>
          </a:p>
        </p:txBody>
      </p:sp>
      <p:sp>
        <p:nvSpPr>
          <p:cNvPr id="1162" name="Google Shape;1162;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pic>
        <p:nvPicPr>
          <p:cNvPr id="1163" name="Google Shape;1163;p8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152987" y="1166400"/>
            <a:ext cx="4838022" cy="363137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82"/>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Movie Recommendations and Epistasis</a:t>
            </a:r>
            <a:endParaRPr b="1">
              <a:latin typeface="Raleway"/>
              <a:ea typeface="Raleway"/>
              <a:cs typeface="Raleway"/>
              <a:sym typeface="Raleway"/>
            </a:endParaRPr>
          </a:p>
        </p:txBody>
      </p:sp>
      <p:pic>
        <p:nvPicPr>
          <p:cNvPr id="1169" name="Google Shape;1169;p82">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699125" y="1684514"/>
            <a:ext cx="3963049" cy="1774475"/>
          </a:xfrm>
          <a:prstGeom prst="rect">
            <a:avLst/>
          </a:prstGeom>
          <a:noFill/>
          <a:ln>
            <a:noFill/>
          </a:ln>
        </p:spPr>
      </p:pic>
      <p:sp>
        <p:nvSpPr>
          <p:cNvPr id="1170" name="Google Shape;1170;p82"/>
          <p:cNvSpPr txBox="1">
            <a:spLocks noGrp="1"/>
          </p:cNvSpPr>
          <p:nvPr>
            <p:ph type="body" idx="1"/>
          </p:nvPr>
        </p:nvSpPr>
        <p:spPr>
          <a:xfrm>
            <a:off x="576075" y="1273650"/>
            <a:ext cx="3561600" cy="34110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Clr>
                <a:srgbClr val="434343"/>
              </a:buClr>
              <a:buSzPts val="2000"/>
              <a:buChar char="●"/>
            </a:pPr>
            <a:r>
              <a:rPr lang="en" sz="2000" i="1">
                <a:solidFill>
                  <a:srgbClr val="434343"/>
                </a:solidFill>
              </a:rPr>
              <a:t>Netflix recommendation competition (2006)</a:t>
            </a:r>
            <a:endParaRPr sz="2000">
              <a:solidFill>
                <a:srgbClr val="434343"/>
              </a:solidFill>
            </a:endParaRPr>
          </a:p>
          <a:p>
            <a:pPr marL="457200" lvl="0" indent="-355600" algn="l" rtl="0">
              <a:spcBef>
                <a:spcPts val="1600"/>
              </a:spcBef>
              <a:spcAft>
                <a:spcPts val="0"/>
              </a:spcAft>
              <a:buClr>
                <a:srgbClr val="434343"/>
              </a:buClr>
              <a:buSzPts val="2000"/>
              <a:buChar char="●"/>
            </a:pPr>
            <a:r>
              <a:rPr lang="en" sz="2000">
                <a:solidFill>
                  <a:srgbClr val="434343"/>
                </a:solidFill>
              </a:rPr>
              <a:t>Viewing SNV or GWAS data as </a:t>
            </a:r>
            <a:r>
              <a:rPr lang="en" sz="2000" i="1">
                <a:solidFill>
                  <a:srgbClr val="434343"/>
                </a:solidFill>
              </a:rPr>
              <a:t>users </a:t>
            </a:r>
            <a:r>
              <a:rPr lang="en" sz="2000">
                <a:solidFill>
                  <a:srgbClr val="434343"/>
                </a:solidFill>
              </a:rPr>
              <a:t>and </a:t>
            </a:r>
            <a:r>
              <a:rPr lang="en" sz="2000" i="1">
                <a:solidFill>
                  <a:srgbClr val="434343"/>
                </a:solidFill>
              </a:rPr>
              <a:t>movies</a:t>
            </a:r>
            <a:endParaRPr sz="2000" i="1">
              <a:solidFill>
                <a:srgbClr val="434343"/>
              </a:solidFill>
            </a:endParaRPr>
          </a:p>
          <a:p>
            <a:pPr marL="457200" lvl="0" indent="-355600" algn="l" rtl="0">
              <a:spcBef>
                <a:spcPts val="1600"/>
              </a:spcBef>
              <a:spcAft>
                <a:spcPts val="1600"/>
              </a:spcAft>
              <a:buClr>
                <a:srgbClr val="434343"/>
              </a:buClr>
              <a:buSzPts val="2000"/>
              <a:buChar char="●"/>
            </a:pPr>
            <a:r>
              <a:rPr lang="en" sz="2000" b="1" i="1">
                <a:solidFill>
                  <a:srgbClr val="434343"/>
                </a:solidFill>
              </a:rPr>
              <a:t>Goal: Detect Higher Order Interactions</a:t>
            </a:r>
            <a:endParaRPr sz="2000" b="1" i="1">
              <a:solidFill>
                <a:srgbClr val="434343"/>
              </a:solidFill>
            </a:endParaRPr>
          </a:p>
        </p:txBody>
      </p:sp>
      <p:sp>
        <p:nvSpPr>
          <p:cNvPr id="1171" name="Google Shape;1171;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83"/>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Movie Recommendations and Epistasis</a:t>
            </a:r>
            <a:endParaRPr b="1">
              <a:latin typeface="Raleway"/>
              <a:ea typeface="Raleway"/>
              <a:cs typeface="Raleway"/>
              <a:sym typeface="Raleway"/>
            </a:endParaRPr>
          </a:p>
        </p:txBody>
      </p:sp>
      <p:sp>
        <p:nvSpPr>
          <p:cNvPr id="1177" name="Google Shape;1177;p83"/>
          <p:cNvSpPr txBox="1">
            <a:spLocks noGrp="1"/>
          </p:cNvSpPr>
          <p:nvPr>
            <p:ph type="body" idx="1"/>
          </p:nvPr>
        </p:nvSpPr>
        <p:spPr>
          <a:xfrm>
            <a:off x="576075" y="1273650"/>
            <a:ext cx="3561600" cy="34110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Clr>
                <a:srgbClr val="434343"/>
              </a:buClr>
              <a:buSzPts val="2000"/>
              <a:buChar char="●"/>
            </a:pPr>
            <a:r>
              <a:rPr lang="en" sz="2000" i="1">
                <a:solidFill>
                  <a:srgbClr val="434343"/>
                </a:solidFill>
              </a:rPr>
              <a:t>Netflix recommendation competition (2006)</a:t>
            </a:r>
            <a:endParaRPr sz="2000">
              <a:solidFill>
                <a:srgbClr val="434343"/>
              </a:solidFill>
            </a:endParaRPr>
          </a:p>
          <a:p>
            <a:pPr marL="457200" lvl="0" indent="-355600" algn="l" rtl="0">
              <a:spcBef>
                <a:spcPts val="1600"/>
              </a:spcBef>
              <a:spcAft>
                <a:spcPts val="0"/>
              </a:spcAft>
              <a:buClr>
                <a:srgbClr val="434343"/>
              </a:buClr>
              <a:buSzPts val="2000"/>
              <a:buChar char="●"/>
            </a:pPr>
            <a:r>
              <a:rPr lang="en" sz="2000">
                <a:solidFill>
                  <a:srgbClr val="434343"/>
                </a:solidFill>
              </a:rPr>
              <a:t>Viewing SNV or GWAS data as </a:t>
            </a:r>
            <a:r>
              <a:rPr lang="en" sz="2000" i="1">
                <a:solidFill>
                  <a:srgbClr val="434343"/>
                </a:solidFill>
              </a:rPr>
              <a:t>users </a:t>
            </a:r>
            <a:r>
              <a:rPr lang="en" sz="2000">
                <a:solidFill>
                  <a:srgbClr val="434343"/>
                </a:solidFill>
              </a:rPr>
              <a:t>and </a:t>
            </a:r>
            <a:r>
              <a:rPr lang="en" sz="2000" i="1">
                <a:solidFill>
                  <a:srgbClr val="434343"/>
                </a:solidFill>
              </a:rPr>
              <a:t>movies</a:t>
            </a:r>
            <a:endParaRPr sz="2000" i="1">
              <a:solidFill>
                <a:srgbClr val="434343"/>
              </a:solidFill>
            </a:endParaRPr>
          </a:p>
          <a:p>
            <a:pPr marL="457200" lvl="0" indent="-355600" algn="l" rtl="0">
              <a:spcBef>
                <a:spcPts val="1600"/>
              </a:spcBef>
              <a:spcAft>
                <a:spcPts val="1600"/>
              </a:spcAft>
              <a:buClr>
                <a:srgbClr val="434343"/>
              </a:buClr>
              <a:buSzPts val="2000"/>
              <a:buChar char="●"/>
            </a:pPr>
            <a:r>
              <a:rPr lang="en" sz="2000" b="1" i="1">
                <a:solidFill>
                  <a:srgbClr val="434343"/>
                </a:solidFill>
              </a:rPr>
              <a:t>Goal: Detect Higher Order Interactions</a:t>
            </a:r>
            <a:endParaRPr sz="2000" b="1" i="1">
              <a:solidFill>
                <a:srgbClr val="434343"/>
              </a:solidFill>
            </a:endParaRPr>
          </a:p>
        </p:txBody>
      </p:sp>
      <p:sp>
        <p:nvSpPr>
          <p:cNvPr id="1178" name="Google Shape;1178;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pic>
        <p:nvPicPr>
          <p:cNvPr id="1179" name="Google Shape;1179;p83" descr="Calendar&#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627433" y="940400"/>
            <a:ext cx="4101343" cy="3591673"/>
          </a:xfrm>
          <a:prstGeom prst="rect">
            <a:avLst/>
          </a:prstGeom>
          <a:noFill/>
          <a:ln>
            <a:noFill/>
          </a:ln>
        </p:spPr>
      </p:pic>
      <p:sp>
        <p:nvSpPr>
          <p:cNvPr id="1180" name="Google Shape;1180;p83"/>
          <p:cNvSpPr txBox="1"/>
          <p:nvPr/>
        </p:nvSpPr>
        <p:spPr>
          <a:xfrm>
            <a:off x="5036298" y="4407694"/>
            <a:ext cx="3582600" cy="255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Triángulo de Pascal by Pedro Sánchez, CC BY SA 4.0</a:t>
            </a:r>
            <a:endParaRPr sz="1000">
              <a:solidFill>
                <a:srgbClr val="000000"/>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84"/>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A Nonlinear Path</a:t>
            </a:r>
            <a:endParaRPr b="1">
              <a:latin typeface="Raleway"/>
              <a:ea typeface="Raleway"/>
              <a:cs typeface="Raleway"/>
              <a:sym typeface="Raleway"/>
            </a:endParaRPr>
          </a:p>
        </p:txBody>
      </p:sp>
      <p:sp>
        <p:nvSpPr>
          <p:cNvPr id="1186" name="Google Shape;1186;p84"/>
          <p:cNvSpPr txBox="1">
            <a:spLocks noGrp="1"/>
          </p:cNvSpPr>
          <p:nvPr>
            <p:ph type="body" idx="1"/>
          </p:nvPr>
        </p:nvSpPr>
        <p:spPr>
          <a:xfrm>
            <a:off x="907025" y="1173350"/>
            <a:ext cx="7837500" cy="14601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rgbClr val="434343"/>
              </a:buClr>
              <a:buSzPts val="2400"/>
              <a:buChar char="●"/>
            </a:pPr>
            <a:r>
              <a:rPr lang="en">
                <a:solidFill>
                  <a:srgbClr val="434343"/>
                </a:solidFill>
              </a:rPr>
              <a:t>First-generation, son of an immigrant, math professor</a:t>
            </a:r>
            <a:endParaRPr>
              <a:solidFill>
                <a:srgbClr val="434343"/>
              </a:solidFill>
            </a:endParaRPr>
          </a:p>
          <a:p>
            <a:pPr marL="457200" lvl="0" indent="-381000" algn="l" rtl="0">
              <a:spcBef>
                <a:spcPts val="1600"/>
              </a:spcBef>
              <a:spcAft>
                <a:spcPts val="1600"/>
              </a:spcAft>
              <a:buClr>
                <a:srgbClr val="434343"/>
              </a:buClr>
              <a:buSzPts val="2400"/>
              <a:buChar char="●"/>
            </a:pPr>
            <a:r>
              <a:rPr lang="en">
                <a:solidFill>
                  <a:srgbClr val="434343"/>
                </a:solidFill>
              </a:rPr>
              <a:t>B.A., Math (Fresno State), Teaching Credential (CSUB), Ph.D. Applied Math (UC Merced)</a:t>
            </a:r>
            <a:endParaRPr>
              <a:solidFill>
                <a:srgbClr val="434343"/>
              </a:solidFill>
            </a:endParaRPr>
          </a:p>
        </p:txBody>
      </p:sp>
      <p:pic>
        <p:nvPicPr>
          <p:cNvPr id="1187" name="Google Shape;1187;p84" descr="Imag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50625" y="3190350"/>
            <a:ext cx="1549226" cy="1606799"/>
          </a:xfrm>
          <a:prstGeom prst="rect">
            <a:avLst/>
          </a:prstGeom>
          <a:noFill/>
          <a:ln>
            <a:noFill/>
          </a:ln>
        </p:spPr>
      </p:pic>
      <p:pic>
        <p:nvPicPr>
          <p:cNvPr id="1188" name="Google Shape;1188;p84" descr="mario_teach.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185912" y="3278137"/>
            <a:ext cx="1090876" cy="1256375"/>
          </a:xfrm>
          <a:prstGeom prst="rect">
            <a:avLst/>
          </a:prstGeom>
          <a:noFill/>
          <a:ln>
            <a:noFill/>
          </a:ln>
        </p:spPr>
      </p:pic>
      <p:pic>
        <p:nvPicPr>
          <p:cNvPr id="1189" name="Google Shape;1189;p84" descr="ucmerced.jpg"/>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030750" y="3176289"/>
            <a:ext cx="1713776" cy="1460050"/>
          </a:xfrm>
          <a:prstGeom prst="rect">
            <a:avLst/>
          </a:prstGeom>
          <a:noFill/>
          <a:ln>
            <a:noFill/>
          </a:ln>
        </p:spPr>
      </p:pic>
      <p:pic>
        <p:nvPicPr>
          <p:cNvPr id="1190" name="Google Shape;1190;p84" descr="FS-stacked-square-BW.jp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666100" y="3243138"/>
            <a:ext cx="1819674" cy="1326337"/>
          </a:xfrm>
          <a:prstGeom prst="rect">
            <a:avLst/>
          </a:prstGeom>
          <a:noFill/>
          <a:ln>
            <a:noFill/>
          </a:ln>
        </p:spPr>
      </p:pic>
      <p:cxnSp>
        <p:nvCxnSpPr>
          <p:cNvPr id="1191" name="Google Shape;1191;p84"/>
          <p:cNvCxnSpPr/>
          <p:nvPr/>
        </p:nvCxnSpPr>
        <p:spPr>
          <a:xfrm>
            <a:off x="2083088" y="3906344"/>
            <a:ext cx="486000" cy="0"/>
          </a:xfrm>
          <a:prstGeom prst="straightConnector1">
            <a:avLst/>
          </a:prstGeom>
          <a:noFill/>
          <a:ln w="28575" cap="flat" cmpd="sng">
            <a:solidFill>
              <a:schemeClr val="dk2"/>
            </a:solidFill>
            <a:prstDash val="solid"/>
            <a:round/>
            <a:headEnd type="none" w="med" len="med"/>
            <a:tailEnd type="triangle" w="med" len="med"/>
          </a:ln>
        </p:spPr>
      </p:cxnSp>
      <p:cxnSp>
        <p:nvCxnSpPr>
          <p:cNvPr id="1192" name="Google Shape;1192;p84"/>
          <p:cNvCxnSpPr/>
          <p:nvPr/>
        </p:nvCxnSpPr>
        <p:spPr>
          <a:xfrm>
            <a:off x="4582763" y="3906356"/>
            <a:ext cx="486000" cy="0"/>
          </a:xfrm>
          <a:prstGeom prst="straightConnector1">
            <a:avLst/>
          </a:prstGeom>
          <a:noFill/>
          <a:ln w="28575" cap="flat" cmpd="sng">
            <a:solidFill>
              <a:schemeClr val="dk2"/>
            </a:solidFill>
            <a:prstDash val="solid"/>
            <a:round/>
            <a:headEnd type="none" w="med" len="med"/>
            <a:tailEnd type="triangle" w="med" len="med"/>
          </a:ln>
        </p:spPr>
      </p:cxnSp>
      <p:cxnSp>
        <p:nvCxnSpPr>
          <p:cNvPr id="1193" name="Google Shape;1193;p84"/>
          <p:cNvCxnSpPr/>
          <p:nvPr/>
        </p:nvCxnSpPr>
        <p:spPr>
          <a:xfrm>
            <a:off x="6393925" y="3906356"/>
            <a:ext cx="486000" cy="0"/>
          </a:xfrm>
          <a:prstGeom prst="straightConnector1">
            <a:avLst/>
          </a:prstGeom>
          <a:noFill/>
          <a:ln w="28575" cap="flat" cmpd="sng">
            <a:solidFill>
              <a:schemeClr val="dk2"/>
            </a:solidFill>
            <a:prstDash val="solid"/>
            <a:round/>
            <a:headEnd type="none" w="med" len="med"/>
            <a:tailEnd type="triangle" w="med" len="med"/>
          </a:ln>
        </p:spPr>
      </p:cxnSp>
      <p:sp>
        <p:nvSpPr>
          <p:cNvPr id="1194" name="Google Shape;1194;p84"/>
          <p:cNvSpPr/>
          <p:nvPr/>
        </p:nvSpPr>
        <p:spPr>
          <a:xfrm>
            <a:off x="3881625" y="4548225"/>
            <a:ext cx="4128525" cy="405300"/>
          </a:xfrm>
          <a:custGeom>
            <a:avLst/>
            <a:gdLst/>
            <a:ahLst/>
            <a:cxnLst/>
            <a:rect l="l" t="t" r="r" b="b"/>
            <a:pathLst>
              <a:path w="165141" h="16212" extrusionOk="0">
                <a:moveTo>
                  <a:pt x="165141" y="8230"/>
                </a:moveTo>
                <a:cubicBezTo>
                  <a:pt x="141335" y="9534"/>
                  <a:pt x="49830" y="17425"/>
                  <a:pt x="22306" y="16053"/>
                </a:cubicBezTo>
                <a:cubicBezTo>
                  <a:pt x="-5217" y="14681"/>
                  <a:pt x="3718" y="2676"/>
                  <a:pt x="0" y="0"/>
                </a:cubicBezTo>
              </a:path>
            </a:pathLst>
          </a:custGeom>
          <a:noFill/>
          <a:ln w="28575" cap="flat" cmpd="sng">
            <a:solidFill>
              <a:schemeClr val="dk2"/>
            </a:solidFill>
            <a:prstDash val="solid"/>
            <a:round/>
            <a:headEnd type="none" w="med" len="med"/>
            <a:tailEnd type="triangle" w="med" len="med"/>
          </a:ln>
        </p:spPr>
      </p:sp>
      <p:sp>
        <p:nvSpPr>
          <p:cNvPr id="1195" name="Google Shape;1195;p84"/>
          <p:cNvSpPr txBox="1"/>
          <p:nvPr/>
        </p:nvSpPr>
        <p:spPr>
          <a:xfrm>
            <a:off x="6297638" y="4797143"/>
            <a:ext cx="31800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MSRI-UP Postdoc (Summer 2018)</a:t>
            </a:r>
            <a:endParaRPr sz="1100"/>
          </a:p>
        </p:txBody>
      </p:sp>
      <p:sp>
        <p:nvSpPr>
          <p:cNvPr id="1196" name="Google Shape;1196;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p:nvPr/>
        </p:nvSpPr>
        <p:spPr>
          <a:xfrm>
            <a:off x="1512350" y="473700"/>
            <a:ext cx="1870500" cy="2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77" name="Google Shape;177;p22"/>
          <p:cNvSpPr txBox="1"/>
          <p:nvPr/>
        </p:nvSpPr>
        <p:spPr>
          <a:xfrm>
            <a:off x="1232500" y="46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Mass Cytometry - Single cells Many features</a:t>
            </a:r>
            <a:endParaRPr sz="2100">
              <a:solidFill>
                <a:srgbClr val="0070C0"/>
              </a:solidFill>
              <a:latin typeface="Impact"/>
              <a:ea typeface="Impact"/>
              <a:cs typeface="Impact"/>
              <a:sym typeface="Impact"/>
            </a:endParaRPr>
          </a:p>
        </p:txBody>
      </p:sp>
      <p:pic>
        <p:nvPicPr>
          <p:cNvPr id="178" name="Google Shape;178;p2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647150" y="775200"/>
            <a:ext cx="2653614" cy="736225"/>
          </a:xfrm>
          <a:prstGeom prst="rect">
            <a:avLst/>
          </a:prstGeom>
          <a:noFill/>
          <a:ln>
            <a:noFill/>
          </a:ln>
        </p:spPr>
      </p:pic>
      <p:grpSp>
        <p:nvGrpSpPr>
          <p:cNvPr id="179" name="Google Shape;179;p22"/>
          <p:cNvGrpSpPr/>
          <p:nvPr/>
        </p:nvGrpSpPr>
        <p:grpSpPr>
          <a:xfrm>
            <a:off x="4531998" y="761320"/>
            <a:ext cx="2505877" cy="727561"/>
            <a:chOff x="141900" y="3631575"/>
            <a:chExt cx="3006451" cy="872899"/>
          </a:xfrm>
        </p:grpSpPr>
        <p:pic>
          <p:nvPicPr>
            <p:cNvPr id="180" name="Google Shape;180;p22"/>
            <p:cNvPicPr preferRelativeResize="0"/>
            <p:nvPr/>
          </p:nvPicPr>
          <p:blipFill rotWithShape="1">
            <a:blip r:embed="rId4" cstate="print">
              <a:alphaModFix/>
              <a:extLst>
                <a:ext uri="{28A0092B-C50C-407E-A947-70E740481C1C}">
                  <a14:useLocalDpi xmlns:a14="http://schemas.microsoft.com/office/drawing/2010/main"/>
                </a:ext>
              </a:extLst>
            </a:blip>
            <a:srcRect l="-583"/>
            <a:stretch/>
          </p:blipFill>
          <p:spPr>
            <a:xfrm>
              <a:off x="141900" y="3631575"/>
              <a:ext cx="3006451" cy="872899"/>
            </a:xfrm>
            <a:prstGeom prst="rect">
              <a:avLst/>
            </a:prstGeom>
            <a:noFill/>
            <a:ln>
              <a:noFill/>
            </a:ln>
          </p:spPr>
        </p:pic>
        <p:pic>
          <p:nvPicPr>
            <p:cNvPr id="181" name="Google Shape;181;p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63125" y="3848375"/>
              <a:ext cx="330000" cy="330000"/>
            </a:xfrm>
            <a:prstGeom prst="rect">
              <a:avLst/>
            </a:prstGeom>
            <a:noFill/>
            <a:ln>
              <a:noFill/>
            </a:ln>
          </p:spPr>
        </p:pic>
      </p:grpSp>
      <p:sp>
        <p:nvSpPr>
          <p:cNvPr id="182" name="Google Shape;182;p22"/>
          <p:cNvSpPr txBox="1"/>
          <p:nvPr/>
        </p:nvSpPr>
        <p:spPr>
          <a:xfrm>
            <a:off x="687888" y="2705613"/>
            <a:ext cx="1398600" cy="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rgbClr val="FFFFFF"/>
                </a:solidFill>
              </a:rPr>
              <a:t>Spitzer et al. Cell. 2016</a:t>
            </a:r>
            <a:endParaRPr sz="500">
              <a:solidFill>
                <a:srgbClr val="FFFFFF"/>
              </a:solidFill>
            </a:endParaRPr>
          </a:p>
        </p:txBody>
      </p:sp>
      <p:pic>
        <p:nvPicPr>
          <p:cNvPr id="183" name="Google Shape;183;p2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183450" y="324325"/>
            <a:ext cx="1960549" cy="1897934"/>
          </a:xfrm>
          <a:prstGeom prst="rect">
            <a:avLst/>
          </a:prstGeom>
          <a:noFill/>
          <a:ln>
            <a:noFill/>
          </a:ln>
        </p:spPr>
      </p:pic>
      <p:sp>
        <p:nvSpPr>
          <p:cNvPr id="184" name="Google Shape;184;p22"/>
          <p:cNvSpPr txBox="1"/>
          <p:nvPr/>
        </p:nvSpPr>
        <p:spPr>
          <a:xfrm>
            <a:off x="15900" y="870500"/>
            <a:ext cx="1540200" cy="3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CYTOF</a:t>
            </a:r>
            <a:endParaRPr/>
          </a:p>
          <a:p>
            <a:pPr marL="0" lvl="0" indent="0" algn="ctr" rtl="0">
              <a:spcBef>
                <a:spcPts val="0"/>
              </a:spcBef>
              <a:spcAft>
                <a:spcPts val="0"/>
              </a:spcAft>
              <a:buNone/>
            </a:pPr>
            <a:r>
              <a:rPr lang="en"/>
              <a:t>Mass cytometry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85"/>
          <p:cNvSpPr txBox="1">
            <a:spLocks noGrp="1"/>
          </p:cNvSpPr>
          <p:nvPr>
            <p:ph type="title"/>
          </p:nvPr>
        </p:nvSpPr>
        <p:spPr>
          <a:xfrm>
            <a:off x="961900" y="504800"/>
            <a:ext cx="5195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aleway"/>
                <a:ea typeface="Raleway"/>
                <a:cs typeface="Raleway"/>
                <a:sym typeface="Raleway"/>
              </a:rPr>
              <a:t>Student Resources &amp; </a:t>
            </a:r>
            <a:br>
              <a:rPr lang="en" b="1">
                <a:latin typeface="Raleway"/>
                <a:ea typeface="Raleway"/>
                <a:cs typeface="Raleway"/>
                <a:sym typeface="Raleway"/>
              </a:rPr>
            </a:br>
            <a:r>
              <a:rPr lang="en" b="1">
                <a:latin typeface="Raleway"/>
                <a:ea typeface="Raleway"/>
                <a:cs typeface="Raleway"/>
                <a:sym typeface="Raleway"/>
              </a:rPr>
              <a:t>Contact Info</a:t>
            </a:r>
            <a:endParaRPr b="1">
              <a:latin typeface="Raleway"/>
              <a:ea typeface="Raleway"/>
              <a:cs typeface="Raleway"/>
              <a:sym typeface="Raleway"/>
            </a:endParaRPr>
          </a:p>
        </p:txBody>
      </p:sp>
      <p:sp>
        <p:nvSpPr>
          <p:cNvPr id="1202" name="Google Shape;1202;p85"/>
          <p:cNvSpPr txBox="1">
            <a:spLocks noGrp="1"/>
          </p:cNvSpPr>
          <p:nvPr>
            <p:ph type="body" idx="1"/>
          </p:nvPr>
        </p:nvSpPr>
        <p:spPr>
          <a:xfrm>
            <a:off x="619000" y="1462125"/>
            <a:ext cx="3674100" cy="311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u="sng">
                <a:solidFill>
                  <a:srgbClr val="434343"/>
                </a:solidFill>
              </a:rPr>
              <a:t>Getting Started w/ Machine/Deep Learning Resources</a:t>
            </a:r>
            <a:endParaRPr sz="1800" b="1" u="sng">
              <a:solidFill>
                <a:srgbClr val="434343"/>
              </a:solidFill>
            </a:endParaRPr>
          </a:p>
          <a:p>
            <a:pPr marL="457200" lvl="0" indent="-342900" algn="l" rtl="0">
              <a:spcBef>
                <a:spcPts val="1600"/>
              </a:spcBef>
              <a:spcAft>
                <a:spcPts val="0"/>
              </a:spcAft>
              <a:buClr>
                <a:srgbClr val="434343"/>
              </a:buClr>
              <a:buSzPts val="1800"/>
              <a:buChar char="◉"/>
            </a:pPr>
            <a:r>
              <a:rPr lang="en" sz="1800" u="sng">
                <a:solidFill>
                  <a:schemeClr val="hlink"/>
                </a:solidFill>
                <a:hlinkClick r:id="rId3"/>
              </a:rPr>
              <a:t>Computational linear algebra</a:t>
            </a:r>
            <a:endParaRPr sz="1800">
              <a:solidFill>
                <a:srgbClr val="434343"/>
              </a:solidFill>
            </a:endParaRPr>
          </a:p>
          <a:p>
            <a:pPr marL="457200" lvl="0" indent="-342900" algn="l" rtl="0">
              <a:spcBef>
                <a:spcPts val="0"/>
              </a:spcBef>
              <a:spcAft>
                <a:spcPts val="0"/>
              </a:spcAft>
              <a:buClr>
                <a:srgbClr val="434343"/>
              </a:buClr>
              <a:buSzPts val="1800"/>
              <a:buChar char="◉"/>
            </a:pPr>
            <a:r>
              <a:rPr lang="en" sz="1800" u="sng">
                <a:solidFill>
                  <a:schemeClr val="hlink"/>
                </a:solidFill>
                <a:hlinkClick r:id="rId4"/>
              </a:rPr>
              <a:t>Linear Algebra Review (3Blue1Brown</a:t>
            </a:r>
            <a:r>
              <a:rPr lang="en" sz="1800">
                <a:solidFill>
                  <a:srgbClr val="434343"/>
                </a:solidFill>
              </a:rPr>
              <a:t>)</a:t>
            </a:r>
            <a:endParaRPr sz="1800">
              <a:solidFill>
                <a:srgbClr val="434343"/>
              </a:solidFill>
            </a:endParaRPr>
          </a:p>
          <a:p>
            <a:pPr marL="457200" lvl="0" indent="-342900" algn="l" rtl="0">
              <a:spcBef>
                <a:spcPts val="0"/>
              </a:spcBef>
              <a:spcAft>
                <a:spcPts val="0"/>
              </a:spcAft>
              <a:buClr>
                <a:srgbClr val="434343"/>
              </a:buClr>
              <a:buSzPts val="1800"/>
              <a:buChar char="◉"/>
            </a:pPr>
            <a:r>
              <a:rPr lang="en" sz="1800" u="sng">
                <a:solidFill>
                  <a:schemeClr val="hlink"/>
                </a:solidFill>
                <a:hlinkClick r:id="rId5"/>
              </a:rPr>
              <a:t>Fast.ai</a:t>
            </a:r>
            <a:endParaRPr sz="1800">
              <a:solidFill>
                <a:srgbClr val="434343"/>
              </a:solidFill>
            </a:endParaRPr>
          </a:p>
          <a:p>
            <a:pPr marL="457200" lvl="0" indent="-342900" algn="l" rtl="0">
              <a:spcBef>
                <a:spcPts val="0"/>
              </a:spcBef>
              <a:spcAft>
                <a:spcPts val="0"/>
              </a:spcAft>
              <a:buClr>
                <a:srgbClr val="434343"/>
              </a:buClr>
              <a:buSzPts val="1800"/>
              <a:buChar char="◉"/>
            </a:pPr>
            <a:r>
              <a:rPr lang="en" sz="1800">
                <a:solidFill>
                  <a:srgbClr val="434343"/>
                </a:solidFill>
              </a:rPr>
              <a:t>Ask for help </a:t>
            </a:r>
            <a:br>
              <a:rPr lang="en" sz="1800">
                <a:solidFill>
                  <a:srgbClr val="434343"/>
                </a:solidFill>
              </a:rPr>
            </a:br>
            <a:endParaRPr sz="1800">
              <a:solidFill>
                <a:srgbClr val="434343"/>
              </a:solidFill>
            </a:endParaRPr>
          </a:p>
        </p:txBody>
      </p:sp>
      <p:sp>
        <p:nvSpPr>
          <p:cNvPr id="1203" name="Google Shape;1203;p85"/>
          <p:cNvSpPr txBox="1">
            <a:spLocks noGrp="1"/>
          </p:cNvSpPr>
          <p:nvPr>
            <p:ph type="body" idx="1"/>
          </p:nvPr>
        </p:nvSpPr>
        <p:spPr>
          <a:xfrm>
            <a:off x="4982225" y="1462125"/>
            <a:ext cx="3674100" cy="237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u="sng">
                <a:solidFill>
                  <a:srgbClr val="434343"/>
                </a:solidFill>
              </a:rPr>
              <a:t>Professional/Community Development Resources</a:t>
            </a:r>
            <a:endParaRPr sz="1800" b="1" u="sng">
              <a:solidFill>
                <a:srgbClr val="434343"/>
              </a:solidFill>
            </a:endParaRPr>
          </a:p>
          <a:p>
            <a:pPr marL="457200" lvl="0" indent="-342900" algn="l" rtl="0">
              <a:spcBef>
                <a:spcPts val="1600"/>
              </a:spcBef>
              <a:spcAft>
                <a:spcPts val="0"/>
              </a:spcAft>
              <a:buClr>
                <a:srgbClr val="434343"/>
              </a:buClr>
              <a:buSzPts val="1800"/>
              <a:buChar char="◉"/>
            </a:pPr>
            <a:r>
              <a:rPr lang="en" sz="1800" u="sng">
                <a:solidFill>
                  <a:schemeClr val="hlink"/>
                </a:solidFill>
                <a:hlinkClick r:id="rId6"/>
              </a:rPr>
              <a:t>SACNAS</a:t>
            </a:r>
            <a:endParaRPr sz="1800">
              <a:solidFill>
                <a:srgbClr val="434343"/>
              </a:solidFill>
            </a:endParaRPr>
          </a:p>
          <a:p>
            <a:pPr marL="457200" lvl="0" indent="-342900" algn="l" rtl="0">
              <a:spcBef>
                <a:spcPts val="0"/>
              </a:spcBef>
              <a:spcAft>
                <a:spcPts val="0"/>
              </a:spcAft>
              <a:buClr>
                <a:srgbClr val="434343"/>
              </a:buClr>
              <a:buSzPts val="1800"/>
              <a:buChar char="◉"/>
            </a:pPr>
            <a:r>
              <a:rPr lang="en" sz="1800" u="sng">
                <a:solidFill>
                  <a:schemeClr val="hlink"/>
                </a:solidFill>
                <a:hlinkClick r:id="rId7"/>
              </a:rPr>
              <a:t>ABRCMS</a:t>
            </a:r>
            <a:endParaRPr sz="1800">
              <a:solidFill>
                <a:srgbClr val="434343"/>
              </a:solidFill>
            </a:endParaRPr>
          </a:p>
          <a:p>
            <a:pPr marL="457200" lvl="0" indent="-342900" algn="l" rtl="0">
              <a:spcBef>
                <a:spcPts val="0"/>
              </a:spcBef>
              <a:spcAft>
                <a:spcPts val="0"/>
              </a:spcAft>
              <a:buClr>
                <a:srgbClr val="434343"/>
              </a:buClr>
              <a:buSzPts val="1800"/>
              <a:buChar char="◉"/>
            </a:pPr>
            <a:r>
              <a:rPr lang="en" sz="1800" u="sng">
                <a:solidFill>
                  <a:schemeClr val="hlink"/>
                </a:solidFill>
                <a:hlinkClick r:id="rId8"/>
              </a:rPr>
              <a:t>MD4SG</a:t>
            </a:r>
            <a:endParaRPr sz="1800">
              <a:solidFill>
                <a:srgbClr val="434343"/>
              </a:solidFill>
            </a:endParaRPr>
          </a:p>
          <a:p>
            <a:pPr marL="457200" lvl="0" indent="-342900" algn="l" rtl="0">
              <a:spcBef>
                <a:spcPts val="0"/>
              </a:spcBef>
              <a:spcAft>
                <a:spcPts val="0"/>
              </a:spcAft>
              <a:buClr>
                <a:srgbClr val="434343"/>
              </a:buClr>
              <a:buSzPts val="1800"/>
              <a:buChar char="◉"/>
            </a:pPr>
            <a:r>
              <a:rPr lang="en" sz="1800" u="sng">
                <a:solidFill>
                  <a:schemeClr val="hlink"/>
                </a:solidFill>
                <a:hlinkClick r:id="rId9"/>
              </a:rPr>
              <a:t>Inclusion in ML</a:t>
            </a:r>
            <a:br>
              <a:rPr lang="en" sz="1800">
                <a:solidFill>
                  <a:srgbClr val="434343"/>
                </a:solidFill>
              </a:rPr>
            </a:br>
            <a:endParaRPr sz="1800">
              <a:solidFill>
                <a:srgbClr val="434343"/>
              </a:solidFill>
            </a:endParaRPr>
          </a:p>
        </p:txBody>
      </p:sp>
      <p:sp>
        <p:nvSpPr>
          <p:cNvPr id="1204" name="Google Shape;1204;p85"/>
          <p:cNvSpPr txBox="1"/>
          <p:nvPr/>
        </p:nvSpPr>
        <p:spPr>
          <a:xfrm>
            <a:off x="4999700" y="4153150"/>
            <a:ext cx="3746100" cy="766800"/>
          </a:xfrm>
          <a:prstGeom prst="rect">
            <a:avLst/>
          </a:prstGeom>
          <a:solidFill>
            <a:srgbClr val="F3F3F3"/>
          </a:solidFill>
          <a:ln w="1905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Email:   </a:t>
            </a:r>
            <a:r>
              <a:rPr lang="en" b="1" u="sng">
                <a:solidFill>
                  <a:srgbClr val="0B5394"/>
                </a:solidFill>
                <a:hlinkClick r:id="rId10">
                  <a:extLst>
                    <a:ext uri="{A12FA001-AC4F-418D-AE19-62706E023703}">
                      <ahyp:hlinkClr xmlns:ahyp="http://schemas.microsoft.com/office/drawing/2018/hyperlinkcolor" val="tx"/>
                    </a:ext>
                  </a:extLst>
                </a:hlinkClick>
              </a:rPr>
              <a:t>mbanuelos22@csufresno.edu</a:t>
            </a:r>
            <a:endParaRPr b="1">
              <a:solidFill>
                <a:srgbClr val="0B5394"/>
              </a:solidFill>
            </a:endParaRPr>
          </a:p>
          <a:p>
            <a:pPr marL="0" lvl="0" indent="0" algn="l" rtl="0">
              <a:spcBef>
                <a:spcPts val="0"/>
              </a:spcBef>
              <a:spcAft>
                <a:spcPts val="0"/>
              </a:spcAft>
              <a:buNone/>
            </a:pPr>
            <a:r>
              <a:rPr lang="en"/>
              <a:t>Twitter: </a:t>
            </a:r>
            <a:r>
              <a:rPr lang="en" b="1"/>
              <a:t>@mbanuelos22</a:t>
            </a:r>
            <a:endParaRPr b="1"/>
          </a:p>
          <a:p>
            <a:pPr marL="0" lvl="0" indent="0" algn="l" rtl="0">
              <a:spcBef>
                <a:spcPts val="0"/>
              </a:spcBef>
              <a:spcAft>
                <a:spcPts val="0"/>
              </a:spcAft>
              <a:buNone/>
            </a:pPr>
            <a:r>
              <a:rPr lang="en"/>
              <a:t>Web:     </a:t>
            </a:r>
            <a:r>
              <a:rPr lang="en" b="1" u="sng">
                <a:solidFill>
                  <a:srgbClr val="0B5394"/>
                </a:solidFill>
                <a:hlinkClick r:id="rId11">
                  <a:extLst>
                    <a:ext uri="{A12FA001-AC4F-418D-AE19-62706E023703}">
                      <ahyp:hlinkClr xmlns:ahyp="http://schemas.microsoft.com/office/drawing/2018/hyperlinkcolor" val="tx"/>
                    </a:ext>
                  </a:extLst>
                </a:hlinkClick>
              </a:rPr>
              <a:t>www.mbgmath.com</a:t>
            </a:r>
            <a:r>
              <a:rPr lang="en" b="1">
                <a:solidFill>
                  <a:srgbClr val="073763"/>
                </a:solidFill>
              </a:rPr>
              <a:t> </a:t>
            </a:r>
            <a:endParaRPr b="1">
              <a:solidFill>
                <a:srgbClr val="073763"/>
              </a:solidFill>
            </a:endParaRPr>
          </a:p>
        </p:txBody>
      </p:sp>
      <p:sp>
        <p:nvSpPr>
          <p:cNvPr id="1205" name="Google Shape;1205;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86"/>
          <p:cNvSpPr/>
          <p:nvPr/>
        </p:nvSpPr>
        <p:spPr>
          <a:xfrm>
            <a:off x="311700" y="347100"/>
            <a:ext cx="8520600" cy="44493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86"/>
          <p:cNvSpPr txBox="1">
            <a:spLocks noGrp="1"/>
          </p:cNvSpPr>
          <p:nvPr>
            <p:ph type="ctrTitle"/>
          </p:nvPr>
        </p:nvSpPr>
        <p:spPr>
          <a:xfrm>
            <a:off x="363183" y="1545450"/>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b="1"/>
              <a:t>20 min Open Q&amp;A</a:t>
            </a:r>
            <a:r>
              <a:rPr lang="en"/>
              <a:t> </a:t>
            </a:r>
            <a:endParaRPr/>
          </a:p>
          <a:p>
            <a:pPr marL="0" lvl="0" indent="0" algn="l" rtl="0">
              <a:lnSpc>
                <a:spcPct val="100000"/>
              </a:lnSpc>
              <a:spcBef>
                <a:spcPts val="0"/>
              </a:spcBef>
              <a:spcAft>
                <a:spcPts val="0"/>
              </a:spcAft>
              <a:buSzPts val="52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p:nvPr/>
        </p:nvSpPr>
        <p:spPr>
          <a:xfrm>
            <a:off x="1512350" y="473700"/>
            <a:ext cx="1870500" cy="2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91" name="Google Shape;191;p23"/>
          <p:cNvSpPr txBox="1"/>
          <p:nvPr/>
        </p:nvSpPr>
        <p:spPr>
          <a:xfrm>
            <a:off x="1232500" y="46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Mass Cytometry - Single cells Many features</a:t>
            </a:r>
            <a:endParaRPr sz="2100">
              <a:solidFill>
                <a:srgbClr val="0070C0"/>
              </a:solidFill>
              <a:latin typeface="Impact"/>
              <a:ea typeface="Impact"/>
              <a:cs typeface="Impact"/>
              <a:sym typeface="Impact"/>
            </a:endParaRPr>
          </a:p>
        </p:txBody>
      </p:sp>
      <p:pic>
        <p:nvPicPr>
          <p:cNvPr id="192" name="Google Shape;192;p2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647150" y="775200"/>
            <a:ext cx="2653614" cy="736225"/>
          </a:xfrm>
          <a:prstGeom prst="rect">
            <a:avLst/>
          </a:prstGeom>
          <a:noFill/>
          <a:ln>
            <a:noFill/>
          </a:ln>
        </p:spPr>
      </p:pic>
      <p:sp>
        <p:nvSpPr>
          <p:cNvPr id="193" name="Google Shape;193;p23"/>
          <p:cNvSpPr txBox="1"/>
          <p:nvPr/>
        </p:nvSpPr>
        <p:spPr>
          <a:xfrm>
            <a:off x="15900" y="870500"/>
            <a:ext cx="1540200" cy="3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CYTOF</a:t>
            </a:r>
            <a:endParaRPr/>
          </a:p>
          <a:p>
            <a:pPr marL="0" lvl="0" indent="0" algn="ctr" rtl="0">
              <a:spcBef>
                <a:spcPts val="0"/>
              </a:spcBef>
              <a:spcAft>
                <a:spcPts val="0"/>
              </a:spcAft>
              <a:buNone/>
            </a:pPr>
            <a:r>
              <a:rPr lang="en"/>
              <a:t>Mass cytometry</a:t>
            </a:r>
            <a:endParaRPr/>
          </a:p>
        </p:txBody>
      </p:sp>
      <p:grpSp>
        <p:nvGrpSpPr>
          <p:cNvPr id="194" name="Google Shape;194;p23"/>
          <p:cNvGrpSpPr/>
          <p:nvPr/>
        </p:nvGrpSpPr>
        <p:grpSpPr>
          <a:xfrm>
            <a:off x="4531998" y="761320"/>
            <a:ext cx="2505877" cy="727561"/>
            <a:chOff x="141900" y="3631575"/>
            <a:chExt cx="3006451" cy="872899"/>
          </a:xfrm>
        </p:grpSpPr>
        <p:pic>
          <p:nvPicPr>
            <p:cNvPr id="195" name="Google Shape;195;p23"/>
            <p:cNvPicPr preferRelativeResize="0"/>
            <p:nvPr/>
          </p:nvPicPr>
          <p:blipFill rotWithShape="1">
            <a:blip r:embed="rId4" cstate="print">
              <a:alphaModFix/>
              <a:extLst>
                <a:ext uri="{28A0092B-C50C-407E-A947-70E740481C1C}">
                  <a14:useLocalDpi xmlns:a14="http://schemas.microsoft.com/office/drawing/2010/main"/>
                </a:ext>
              </a:extLst>
            </a:blip>
            <a:srcRect l="-583"/>
            <a:stretch/>
          </p:blipFill>
          <p:spPr>
            <a:xfrm>
              <a:off x="141900" y="3631575"/>
              <a:ext cx="3006451" cy="872899"/>
            </a:xfrm>
            <a:prstGeom prst="rect">
              <a:avLst/>
            </a:prstGeom>
            <a:noFill/>
            <a:ln>
              <a:noFill/>
            </a:ln>
          </p:spPr>
        </p:pic>
        <p:pic>
          <p:nvPicPr>
            <p:cNvPr id="196" name="Google Shape;196;p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63125" y="3848375"/>
              <a:ext cx="330000" cy="330000"/>
            </a:xfrm>
            <a:prstGeom prst="rect">
              <a:avLst/>
            </a:prstGeom>
            <a:noFill/>
            <a:ln>
              <a:noFill/>
            </a:ln>
          </p:spPr>
        </p:pic>
      </p:grpSp>
      <p:sp>
        <p:nvSpPr>
          <p:cNvPr id="197" name="Google Shape;197;p23"/>
          <p:cNvSpPr txBox="1"/>
          <p:nvPr/>
        </p:nvSpPr>
        <p:spPr>
          <a:xfrm>
            <a:off x="687888" y="2705613"/>
            <a:ext cx="1398600" cy="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rgbClr val="FFFFFF"/>
                </a:solidFill>
              </a:rPr>
              <a:t>Spitzer et al. Cell. 2016</a:t>
            </a:r>
            <a:endParaRPr sz="500">
              <a:solidFill>
                <a:srgbClr val="FFFFFF"/>
              </a:solidFill>
            </a:endParaRPr>
          </a:p>
        </p:txBody>
      </p:sp>
      <p:sp>
        <p:nvSpPr>
          <p:cNvPr id="198" name="Google Shape;198;p23"/>
          <p:cNvSpPr txBox="1"/>
          <p:nvPr/>
        </p:nvSpPr>
        <p:spPr>
          <a:xfrm>
            <a:off x="0" y="2096975"/>
            <a:ext cx="1043700" cy="29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Data </a:t>
            </a:r>
            <a:endParaRPr/>
          </a:p>
          <a:p>
            <a:pPr marL="0" lvl="0" indent="0" algn="ctr" rtl="0">
              <a:spcBef>
                <a:spcPts val="0"/>
              </a:spcBef>
              <a:spcAft>
                <a:spcPts val="0"/>
              </a:spcAft>
              <a:buNone/>
            </a:pPr>
            <a:r>
              <a:rPr lang="en"/>
              <a:t>generation</a:t>
            </a:r>
            <a:endParaRPr/>
          </a:p>
        </p:txBody>
      </p:sp>
      <p:pic>
        <p:nvPicPr>
          <p:cNvPr id="199" name="Google Shape;199;p2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183450" y="324325"/>
            <a:ext cx="1960549" cy="1897934"/>
          </a:xfrm>
          <a:prstGeom prst="rect">
            <a:avLst/>
          </a:prstGeom>
          <a:noFill/>
          <a:ln>
            <a:noFill/>
          </a:ln>
        </p:spPr>
      </p:pic>
      <p:pic>
        <p:nvPicPr>
          <p:cNvPr id="200" name="Google Shape;200;p2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613250" y="1783641"/>
            <a:ext cx="2653625" cy="1243160"/>
          </a:xfrm>
          <a:prstGeom prst="rect">
            <a:avLst/>
          </a:prstGeom>
          <a:noFill/>
          <a:ln>
            <a:noFill/>
          </a:ln>
        </p:spPr>
      </p:pic>
      <p:pic>
        <p:nvPicPr>
          <p:cNvPr id="201" name="Google Shape;201;p2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342063" y="1776461"/>
            <a:ext cx="2871049" cy="12217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p:nvPr/>
        </p:nvSpPr>
        <p:spPr>
          <a:xfrm>
            <a:off x="1512350" y="473700"/>
            <a:ext cx="1870500" cy="2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08" name="Google Shape;208;p24"/>
          <p:cNvSpPr txBox="1"/>
          <p:nvPr/>
        </p:nvSpPr>
        <p:spPr>
          <a:xfrm>
            <a:off x="1232500" y="46350"/>
            <a:ext cx="6286500" cy="411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0070C0"/>
                </a:solidFill>
                <a:latin typeface="Impact"/>
                <a:ea typeface="Impact"/>
                <a:cs typeface="Impact"/>
                <a:sym typeface="Impact"/>
              </a:rPr>
              <a:t>Mass Cytometry - Single cells Many features</a:t>
            </a:r>
            <a:endParaRPr sz="2100">
              <a:solidFill>
                <a:srgbClr val="0070C0"/>
              </a:solidFill>
              <a:latin typeface="Impact"/>
              <a:ea typeface="Impact"/>
              <a:cs typeface="Impact"/>
              <a:sym typeface="Impact"/>
            </a:endParaRPr>
          </a:p>
        </p:txBody>
      </p:sp>
      <p:pic>
        <p:nvPicPr>
          <p:cNvPr id="209" name="Google Shape;209;p2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647150" y="775200"/>
            <a:ext cx="2653614" cy="736225"/>
          </a:xfrm>
          <a:prstGeom prst="rect">
            <a:avLst/>
          </a:prstGeom>
          <a:noFill/>
          <a:ln>
            <a:noFill/>
          </a:ln>
        </p:spPr>
      </p:pic>
      <p:pic>
        <p:nvPicPr>
          <p:cNvPr id="210" name="Google Shape;210;p2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613250" y="1783641"/>
            <a:ext cx="2653625" cy="1243160"/>
          </a:xfrm>
          <a:prstGeom prst="rect">
            <a:avLst/>
          </a:prstGeom>
          <a:noFill/>
          <a:ln>
            <a:noFill/>
          </a:ln>
        </p:spPr>
      </p:pic>
      <p:grpSp>
        <p:nvGrpSpPr>
          <p:cNvPr id="211" name="Google Shape;211;p24"/>
          <p:cNvGrpSpPr/>
          <p:nvPr/>
        </p:nvGrpSpPr>
        <p:grpSpPr>
          <a:xfrm>
            <a:off x="4531998" y="761320"/>
            <a:ext cx="2505877" cy="727561"/>
            <a:chOff x="141900" y="3631575"/>
            <a:chExt cx="3006451" cy="872899"/>
          </a:xfrm>
        </p:grpSpPr>
        <p:pic>
          <p:nvPicPr>
            <p:cNvPr id="212" name="Google Shape;212;p24"/>
            <p:cNvPicPr preferRelativeResize="0"/>
            <p:nvPr/>
          </p:nvPicPr>
          <p:blipFill rotWithShape="1">
            <a:blip r:embed="rId5" cstate="print">
              <a:alphaModFix/>
              <a:extLst>
                <a:ext uri="{28A0092B-C50C-407E-A947-70E740481C1C}">
                  <a14:useLocalDpi xmlns:a14="http://schemas.microsoft.com/office/drawing/2010/main"/>
                </a:ext>
              </a:extLst>
            </a:blip>
            <a:srcRect l="-583"/>
            <a:stretch/>
          </p:blipFill>
          <p:spPr>
            <a:xfrm>
              <a:off x="141900" y="3631575"/>
              <a:ext cx="3006451" cy="872899"/>
            </a:xfrm>
            <a:prstGeom prst="rect">
              <a:avLst/>
            </a:prstGeom>
            <a:noFill/>
            <a:ln>
              <a:noFill/>
            </a:ln>
          </p:spPr>
        </p:pic>
        <p:pic>
          <p:nvPicPr>
            <p:cNvPr id="213" name="Google Shape;213;p24"/>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63125" y="3848375"/>
              <a:ext cx="330000" cy="330000"/>
            </a:xfrm>
            <a:prstGeom prst="rect">
              <a:avLst/>
            </a:prstGeom>
            <a:noFill/>
            <a:ln>
              <a:noFill/>
            </a:ln>
          </p:spPr>
        </p:pic>
      </p:grpSp>
      <p:sp>
        <p:nvSpPr>
          <p:cNvPr id="214" name="Google Shape;214;p24"/>
          <p:cNvSpPr txBox="1"/>
          <p:nvPr/>
        </p:nvSpPr>
        <p:spPr>
          <a:xfrm>
            <a:off x="687888" y="2705613"/>
            <a:ext cx="1398600" cy="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rgbClr val="FFFFFF"/>
                </a:solidFill>
              </a:rPr>
              <a:t>Spitzer et al. Cell. 2016</a:t>
            </a:r>
            <a:endParaRPr sz="500">
              <a:solidFill>
                <a:srgbClr val="FFFFFF"/>
              </a:solidFill>
            </a:endParaRPr>
          </a:p>
        </p:txBody>
      </p:sp>
      <p:sp>
        <p:nvSpPr>
          <p:cNvPr id="215" name="Google Shape;215;p24"/>
          <p:cNvSpPr txBox="1"/>
          <p:nvPr/>
        </p:nvSpPr>
        <p:spPr>
          <a:xfrm>
            <a:off x="0" y="3968575"/>
            <a:ext cx="1221000" cy="29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High </a:t>
            </a:r>
            <a:endParaRPr/>
          </a:p>
          <a:p>
            <a:pPr marL="0" lvl="0" indent="0" algn="ctr" rtl="0">
              <a:spcBef>
                <a:spcPts val="0"/>
              </a:spcBef>
              <a:spcAft>
                <a:spcPts val="0"/>
              </a:spcAft>
              <a:buNone/>
            </a:pPr>
            <a:r>
              <a:rPr lang="en"/>
              <a:t>Dimensional</a:t>
            </a:r>
            <a:endParaRPr/>
          </a:p>
          <a:p>
            <a:pPr marL="0" lvl="0" indent="0" algn="ctr" rtl="0">
              <a:spcBef>
                <a:spcPts val="0"/>
              </a:spcBef>
              <a:spcAft>
                <a:spcPts val="0"/>
              </a:spcAft>
              <a:buNone/>
            </a:pPr>
            <a:r>
              <a:rPr lang="en"/>
              <a:t>Data</a:t>
            </a:r>
            <a:endParaRPr/>
          </a:p>
        </p:txBody>
      </p:sp>
      <p:pic>
        <p:nvPicPr>
          <p:cNvPr id="216" name="Google Shape;216;p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126100" y="3329688"/>
            <a:ext cx="2871056" cy="1598098"/>
          </a:xfrm>
          <a:prstGeom prst="rect">
            <a:avLst/>
          </a:prstGeom>
          <a:noFill/>
          <a:ln>
            <a:noFill/>
          </a:ln>
        </p:spPr>
      </p:pic>
      <p:sp>
        <p:nvSpPr>
          <p:cNvPr id="217" name="Google Shape;217;p24"/>
          <p:cNvSpPr txBox="1"/>
          <p:nvPr/>
        </p:nvSpPr>
        <p:spPr>
          <a:xfrm>
            <a:off x="0" y="2096975"/>
            <a:ext cx="1043700" cy="29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Data </a:t>
            </a:r>
            <a:endParaRPr/>
          </a:p>
          <a:p>
            <a:pPr marL="0" lvl="0" indent="0" algn="ctr" rtl="0">
              <a:spcBef>
                <a:spcPts val="0"/>
              </a:spcBef>
              <a:spcAft>
                <a:spcPts val="0"/>
              </a:spcAft>
              <a:buNone/>
            </a:pPr>
            <a:r>
              <a:rPr lang="en"/>
              <a:t>generation</a:t>
            </a:r>
            <a:endParaRPr/>
          </a:p>
        </p:txBody>
      </p:sp>
      <p:pic>
        <p:nvPicPr>
          <p:cNvPr id="218" name="Google Shape;218;p2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342063" y="1776461"/>
            <a:ext cx="2871049" cy="1221730"/>
          </a:xfrm>
          <a:prstGeom prst="rect">
            <a:avLst/>
          </a:prstGeom>
          <a:noFill/>
          <a:ln>
            <a:noFill/>
          </a:ln>
        </p:spPr>
      </p:pic>
      <p:pic>
        <p:nvPicPr>
          <p:cNvPr id="219" name="Google Shape;219;p2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183450" y="324325"/>
            <a:ext cx="1960549" cy="1897934"/>
          </a:xfrm>
          <a:prstGeom prst="rect">
            <a:avLst/>
          </a:prstGeom>
          <a:noFill/>
          <a:ln>
            <a:noFill/>
          </a:ln>
        </p:spPr>
      </p:pic>
      <p:pic>
        <p:nvPicPr>
          <p:cNvPr id="220" name="Google Shape;220;p2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189675" y="3208775"/>
            <a:ext cx="4661270" cy="1872072"/>
          </a:xfrm>
          <a:prstGeom prst="rect">
            <a:avLst/>
          </a:prstGeom>
          <a:noFill/>
          <a:ln>
            <a:noFill/>
          </a:ln>
        </p:spPr>
      </p:pic>
      <p:sp>
        <p:nvSpPr>
          <p:cNvPr id="221" name="Google Shape;221;p24"/>
          <p:cNvSpPr txBox="1"/>
          <p:nvPr/>
        </p:nvSpPr>
        <p:spPr>
          <a:xfrm>
            <a:off x="15900" y="870500"/>
            <a:ext cx="1540200" cy="3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CYTOF</a:t>
            </a:r>
            <a:endParaRPr/>
          </a:p>
          <a:p>
            <a:pPr marL="0" lvl="0" indent="0" algn="ctr" rtl="0">
              <a:spcBef>
                <a:spcPts val="0"/>
              </a:spcBef>
              <a:spcAft>
                <a:spcPts val="0"/>
              </a:spcAft>
              <a:buNone/>
            </a:pPr>
            <a:r>
              <a:rPr lang="en"/>
              <a:t>Mass cytometry</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2627</Words>
  <Application>Microsoft Macintosh PowerPoint</Application>
  <PresentationFormat>On-screen Show (16:9)</PresentationFormat>
  <Paragraphs>608</Paragraphs>
  <Slides>71</Slides>
  <Notes>71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71</vt:i4>
      </vt:variant>
    </vt:vector>
  </HeadingPairs>
  <TitlesOfParts>
    <vt:vector size="85" baseType="lpstr">
      <vt:lpstr>Libre Franklin</vt:lpstr>
      <vt:lpstr>Impact</vt:lpstr>
      <vt:lpstr>Merriweather Sans</vt:lpstr>
      <vt:lpstr>Quattrocento Sans</vt:lpstr>
      <vt:lpstr>Helvetica Neue</vt:lpstr>
      <vt:lpstr>Calibri</vt:lpstr>
      <vt:lpstr>Raleway</vt:lpstr>
      <vt:lpstr>Lora</vt:lpstr>
      <vt:lpstr>Roboto</vt:lpstr>
      <vt:lpstr>Times New Roman</vt:lpstr>
      <vt:lpstr>Times</vt:lpstr>
      <vt:lpstr>Fira Sans Extra Condensed Medium</vt:lpstr>
      <vt:lpstr>Arial</vt:lpstr>
      <vt:lpstr>Simple Light</vt:lpstr>
      <vt:lpstr>C11.a  A Career in Bioinformatics? And non-RNASeq workflows </vt:lpstr>
      <vt:lpstr>Joel Babdor, PhD. Postoctoral researcher, Spitzer Lab [USCF]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 Sally Chang, PhD Postdoctoral Fellow  National Human Genome Research Institute, National Institutes of Health  sally.chang@nih.gov @esallychang  </vt:lpstr>
      <vt:lpstr>My science story </vt:lpstr>
      <vt:lpstr>The College Years</vt:lpstr>
      <vt:lpstr>Applied to graduate programs</vt:lpstr>
      <vt:lpstr>Applied to graduate programs</vt:lpstr>
      <vt:lpstr>PowerPoint Presentation</vt:lpstr>
      <vt:lpstr>My PhD: Three evolutionary innovations within Cnidaria, addressed with genome-scale data </vt:lpstr>
      <vt:lpstr>These days…</vt:lpstr>
      <vt:lpstr>Hydractinia</vt:lpstr>
      <vt:lpstr>My workflow: Using Sequence Data to Inform Model Organism Choice</vt:lpstr>
      <vt:lpstr>How to choose a model organism</vt:lpstr>
      <vt:lpstr>PowerPoint Presentation</vt:lpstr>
      <vt:lpstr>PowerPoint Presentation</vt:lpstr>
      <vt:lpstr>The Phylostratigraphy Recipe</vt:lpstr>
      <vt:lpstr>The Phylostratigraphy Recipe</vt:lpstr>
      <vt:lpstr>PowerPoint Presentation</vt:lpstr>
      <vt:lpstr>The Phylostratigraphy Recipe</vt:lpstr>
      <vt:lpstr>PowerPoint Presentation</vt:lpstr>
      <vt:lpstr>The Phylostratigraphy Recipe</vt:lpstr>
      <vt:lpstr>PowerPoint Presentation</vt:lpstr>
      <vt:lpstr>Diseases Genes in Select Taxa</vt:lpstr>
      <vt:lpstr>PowerPoint Presentation</vt:lpstr>
      <vt:lpstr>PowerPoint Presentation</vt:lpstr>
      <vt:lpstr>Different Evolutionary History of Disease-Associated Genes </vt:lpstr>
      <vt:lpstr>PowerPoint Presentation</vt:lpstr>
      <vt:lpstr>Mario Banuelos, Ph.D.  www.mbgmath.com </vt:lpstr>
      <vt:lpstr>Bioinformatics and ML</vt:lpstr>
      <vt:lpstr>Nonlinearity and Structural Variation (SV) Detection</vt:lpstr>
      <vt:lpstr>1000 Genomes</vt:lpstr>
      <vt:lpstr>Gradient Boosting</vt:lpstr>
      <vt:lpstr>Gradient Boosting</vt:lpstr>
      <vt:lpstr>Gradient Boosting</vt:lpstr>
      <vt:lpstr>Gradient Boosting</vt:lpstr>
      <vt:lpstr>Gradient Boosting</vt:lpstr>
      <vt:lpstr>Gradient Boosting</vt:lpstr>
      <vt:lpstr>Gradient Boosting</vt:lpstr>
      <vt:lpstr>Gradient Boosting</vt:lpstr>
      <vt:lpstr>1000 Genomes Results</vt:lpstr>
      <vt:lpstr>Movie Recommendations and Epistasis</vt:lpstr>
      <vt:lpstr>Movie Recommendations and Epistasis</vt:lpstr>
      <vt:lpstr>A Nonlinear Path</vt:lpstr>
      <vt:lpstr>Student Resources &amp;  Contact Info</vt:lpstr>
      <vt:lpstr>20 min Open 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C11.a  A Career in Bioinformatics? And non-RNASeq workflows </dc:title>
  <cp:lastModifiedBy>Sabah Ul-Hasan</cp:lastModifiedBy>
  <cp:revision>3</cp:revision>
  <dcterms:modified xsi:type="dcterms:W3CDTF">2020-11-17T17:59:15Z</dcterms:modified>
</cp:coreProperties>
</file>